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emf" ContentType="image/x-emf"/>
  <Default Extension="vml" ContentType="application/vnd.openxmlformats-officedocument.vmlDrawing"/>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notesSlides/notesSlide7.xml" ContentType="application/vnd.openxmlformats-officedocument.presentationml.notesSlide+xml"/>
  <Override PartName="/ppt/embeddings/oleObject3.bin" ContentType="application/vnd.openxmlformats-officedocument.oleObject"/>
  <Override PartName="/ppt/embeddings/oleObject4.bin" ContentType="application/vnd.openxmlformats-officedocument.oleObject"/>
  <Override PartName="/ppt/notesSlides/notesSlide8.xml" ContentType="application/vnd.openxmlformats-officedocument.presentationml.notesSlide+xml"/>
  <Override PartName="/ppt/notesSlides/notesSlide9.xml" ContentType="application/vnd.openxmlformats-officedocument.presentationml.notesSlide+xml"/>
  <Override PartName="/ppt/embeddings/oleObject5.bin" ContentType="application/vnd.openxmlformats-officedocument.oleObject"/>
  <Override PartName="/ppt/embeddings/oleObject6.bin" ContentType="application/vnd.openxmlformats-officedocument.oleObject"/>
  <Override PartName="/ppt/embeddings/oleObject7.bin" ContentType="application/vnd.openxmlformats-officedocument.oleObject"/>
  <Override PartName="/ppt/embeddings/oleObject8.bin" ContentType="application/vnd.openxmlformats-officedocument.oleObject"/>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41"/>
  </p:notesMasterIdLst>
  <p:sldIdLst>
    <p:sldId id="256" r:id="rId2"/>
    <p:sldId id="291" r:id="rId3"/>
    <p:sldId id="268" r:id="rId4"/>
    <p:sldId id="267" r:id="rId5"/>
    <p:sldId id="257" r:id="rId6"/>
    <p:sldId id="264" r:id="rId7"/>
    <p:sldId id="265" r:id="rId8"/>
    <p:sldId id="294" r:id="rId9"/>
    <p:sldId id="260" r:id="rId10"/>
    <p:sldId id="270" r:id="rId11"/>
    <p:sldId id="269" r:id="rId12"/>
    <p:sldId id="295" r:id="rId13"/>
    <p:sldId id="296" r:id="rId14"/>
    <p:sldId id="297" r:id="rId15"/>
    <p:sldId id="298" r:id="rId16"/>
    <p:sldId id="299" r:id="rId17"/>
    <p:sldId id="259" r:id="rId18"/>
    <p:sldId id="292" r:id="rId19"/>
    <p:sldId id="300" r:id="rId20"/>
    <p:sldId id="301" r:id="rId21"/>
    <p:sldId id="304" r:id="rId22"/>
    <p:sldId id="272" r:id="rId23"/>
    <p:sldId id="280" r:id="rId24"/>
    <p:sldId id="286" r:id="rId25"/>
    <p:sldId id="285" r:id="rId26"/>
    <p:sldId id="293" r:id="rId27"/>
    <p:sldId id="303" r:id="rId28"/>
    <p:sldId id="302" r:id="rId29"/>
    <p:sldId id="281" r:id="rId30"/>
    <p:sldId id="287" r:id="rId31"/>
    <p:sldId id="288" r:id="rId32"/>
    <p:sldId id="274" r:id="rId33"/>
    <p:sldId id="282" r:id="rId34"/>
    <p:sldId id="289" r:id="rId35"/>
    <p:sldId id="273" r:id="rId36"/>
    <p:sldId id="276" r:id="rId37"/>
    <p:sldId id="277" r:id="rId38"/>
    <p:sldId id="271" r:id="rId39"/>
    <p:sldId id="290" r:id="rId40"/>
  </p:sldIdLst>
  <p:sldSz cx="9144000" cy="6858000" type="screen4x3"/>
  <p:notesSz cx="6645275" cy="9775825"/>
  <p:defaultTextStyle>
    <a:defPPr>
      <a:defRPr lang="es-ES"/>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FF"/>
    <a:srgbClr val="FFFFCC"/>
    <a:srgbClr val="A50021"/>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913" autoAdjust="0"/>
  </p:normalViewPr>
  <p:slideViewPr>
    <p:cSldViewPr>
      <p:cViewPr varScale="1">
        <p:scale>
          <a:sx n="65" d="100"/>
          <a:sy n="65" d="100"/>
        </p:scale>
        <p:origin x="-131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notesMaster" Target="notesMasters/notesMaster1.xml"/><Relationship Id="rId42" Type="http://schemas.openxmlformats.org/officeDocument/2006/relationships/printerSettings" Target="printerSettings/printerSettings1.bin"/><Relationship Id="rId43" Type="http://schemas.openxmlformats.org/officeDocument/2006/relationships/presProps" Target="presProps.xml"/><Relationship Id="rId44" Type="http://schemas.openxmlformats.org/officeDocument/2006/relationships/viewProps" Target="viewProps.xml"/><Relationship Id="rId4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7.emf"/><Relationship Id="rId2" Type="http://schemas.openxmlformats.org/officeDocument/2006/relationships/image" Target="../media/image3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9.wmf"/><Relationship Id="rId2" Type="http://schemas.openxmlformats.org/officeDocument/2006/relationships/image" Target="../media/image4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1.wmf"/><Relationship Id="rId2" Type="http://schemas.openxmlformats.org/officeDocument/2006/relationships/image" Target="../media/image62.wmf"/><Relationship Id="rId3" Type="http://schemas.openxmlformats.org/officeDocument/2006/relationships/image" Target="../media/image6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p:cNvSpPr>
            <a:spLocks noGrp="1" noChangeArrowheads="1"/>
          </p:cNvSpPr>
          <p:nvPr>
            <p:ph type="hdr" sz="quarter"/>
          </p:nvPr>
        </p:nvSpPr>
        <p:spPr bwMode="auto">
          <a:xfrm>
            <a:off x="0" y="0"/>
            <a:ext cx="2879725" cy="488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a typeface="+mn-ea"/>
                <a:cs typeface="+mn-cs"/>
              </a:defRPr>
            </a:lvl1pPr>
          </a:lstStyle>
          <a:p>
            <a:pPr>
              <a:defRPr/>
            </a:pPr>
            <a:endParaRPr lang="es-ES"/>
          </a:p>
        </p:txBody>
      </p:sp>
      <p:sp>
        <p:nvSpPr>
          <p:cNvPr id="55299" name="Rectangle 3"/>
          <p:cNvSpPr>
            <a:spLocks noGrp="1" noChangeArrowheads="1"/>
          </p:cNvSpPr>
          <p:nvPr>
            <p:ph type="dt" idx="1"/>
          </p:nvPr>
        </p:nvSpPr>
        <p:spPr bwMode="auto">
          <a:xfrm>
            <a:off x="3763963" y="0"/>
            <a:ext cx="2879725" cy="488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a typeface="+mn-ea"/>
                <a:cs typeface="+mn-cs"/>
              </a:defRPr>
            </a:lvl1pPr>
          </a:lstStyle>
          <a:p>
            <a:pPr>
              <a:defRPr/>
            </a:pPr>
            <a:endParaRPr lang="es-ES"/>
          </a:p>
        </p:txBody>
      </p:sp>
      <p:sp>
        <p:nvSpPr>
          <p:cNvPr id="16388" name="Rectangle 4"/>
          <p:cNvSpPr>
            <a:spLocks noGrp="1" noRot="1" noChangeAspect="1" noChangeArrowheads="1" noTextEdit="1"/>
          </p:cNvSpPr>
          <p:nvPr>
            <p:ph type="sldImg" idx="2"/>
          </p:nvPr>
        </p:nvSpPr>
        <p:spPr bwMode="auto">
          <a:xfrm>
            <a:off x="879475" y="733425"/>
            <a:ext cx="4886325" cy="36655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5301" name="Rectangle 5"/>
          <p:cNvSpPr>
            <a:spLocks noGrp="1" noChangeArrowheads="1"/>
          </p:cNvSpPr>
          <p:nvPr>
            <p:ph type="body" sz="quarter" idx="3"/>
          </p:nvPr>
        </p:nvSpPr>
        <p:spPr bwMode="auto">
          <a:xfrm>
            <a:off x="665163" y="4643438"/>
            <a:ext cx="5314950" cy="439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55302" name="Rectangle 6"/>
          <p:cNvSpPr>
            <a:spLocks noGrp="1" noChangeArrowheads="1"/>
          </p:cNvSpPr>
          <p:nvPr>
            <p:ph type="ftr" sz="quarter" idx="4"/>
          </p:nvPr>
        </p:nvSpPr>
        <p:spPr bwMode="auto">
          <a:xfrm>
            <a:off x="0" y="9285288"/>
            <a:ext cx="2879725" cy="4889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a typeface="+mn-ea"/>
                <a:cs typeface="+mn-cs"/>
              </a:defRPr>
            </a:lvl1pPr>
          </a:lstStyle>
          <a:p>
            <a:pPr>
              <a:defRPr/>
            </a:pPr>
            <a:endParaRPr lang="es-ES"/>
          </a:p>
        </p:txBody>
      </p:sp>
      <p:sp>
        <p:nvSpPr>
          <p:cNvPr id="55303" name="Rectangle 7"/>
          <p:cNvSpPr>
            <a:spLocks noGrp="1" noChangeArrowheads="1"/>
          </p:cNvSpPr>
          <p:nvPr>
            <p:ph type="sldNum" sz="quarter" idx="5"/>
          </p:nvPr>
        </p:nvSpPr>
        <p:spPr bwMode="auto">
          <a:xfrm>
            <a:off x="3763963" y="9285288"/>
            <a:ext cx="2879725" cy="4889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01CE0BDB-0B6A-7C49-99CA-C7C9510FF2C7}" type="slidenum">
              <a:rPr lang="es-ES"/>
              <a:pPr>
                <a:defRPr/>
              </a:pPr>
              <a:t>‹Nr.›</a:t>
            </a:fld>
            <a:endParaRPr lang="es-ES"/>
          </a:p>
        </p:txBody>
      </p:sp>
    </p:spTree>
    <p:extLst>
      <p:ext uri="{BB962C8B-B14F-4D97-AF65-F5344CB8AC3E}">
        <p14:creationId xmlns:p14="http://schemas.microsoft.com/office/powerpoint/2010/main" val="299971370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Marcador de imagen de diapositiva 1"/>
          <p:cNvSpPr>
            <a:spLocks noGrp="1" noRot="1" noChangeAspect="1"/>
          </p:cNvSpPr>
          <p:nvPr>
            <p:ph type="sldImg"/>
          </p:nvPr>
        </p:nvSpPr>
        <p:spPr>
          <a:ln/>
        </p:spPr>
      </p:sp>
      <p:sp>
        <p:nvSpPr>
          <p:cNvPr id="55298" name="Marcador de nota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a:t>NUEVA</a:t>
            </a:r>
          </a:p>
        </p:txBody>
      </p:sp>
      <p:sp>
        <p:nvSpPr>
          <p:cNvPr id="55299" name="Marcador de número de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B962F20-6680-6B4E-BC2B-E0D87276A5E6}" type="slidenum">
              <a:rPr lang="es-ES" sz="1200"/>
              <a:pPr eaLnBrk="1" hangingPunct="1"/>
              <a:t>8</a:t>
            </a:fld>
            <a:endParaRPr lang="es-E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200" b="1" kern="1200" dirty="0" smtClean="0">
                <a:solidFill>
                  <a:schemeClr val="tx1"/>
                </a:solidFill>
                <a:effectLst/>
                <a:latin typeface="Arial" charset="0"/>
                <a:ea typeface="ＭＳ Ｐゴシック" charset="0"/>
                <a:cs typeface="ＭＳ Ｐゴシック" charset="0"/>
              </a:rPr>
              <a:t>PAOLO IGNAZIO PIETRO PORRO (1801-1875)</a:t>
            </a:r>
            <a:endParaRPr lang="es-ES" dirty="0" smtClean="0"/>
          </a:p>
          <a:p>
            <a:r>
              <a:rPr lang="es-ES" sz="1200" kern="1200" dirty="0" smtClean="0">
                <a:solidFill>
                  <a:schemeClr val="tx1"/>
                </a:solidFill>
                <a:effectLst/>
                <a:latin typeface="Arial" charset="0"/>
                <a:ea typeface="ＭＳ Ｐゴシック" charset="0"/>
                <a:cs typeface="ＭＳ Ｐゴシック" charset="0"/>
              </a:rPr>
              <a:t>Nacido en </a:t>
            </a:r>
            <a:r>
              <a:rPr lang="es-ES" sz="1200" kern="1200" dirty="0" err="1" smtClean="0">
                <a:solidFill>
                  <a:schemeClr val="tx1"/>
                </a:solidFill>
                <a:effectLst/>
                <a:latin typeface="Arial" charset="0"/>
                <a:ea typeface="ＭＳ Ｐゴシック" charset="0"/>
                <a:cs typeface="ＭＳ Ｐゴシック" charset="0"/>
              </a:rPr>
              <a:t>Pinerolo</a:t>
            </a:r>
            <a:r>
              <a:rPr lang="es-ES" sz="1200" kern="1200" dirty="0" smtClean="0">
                <a:solidFill>
                  <a:schemeClr val="tx1"/>
                </a:solidFill>
                <a:effectLst/>
                <a:latin typeface="Arial" charset="0"/>
                <a:ea typeface="ＭＳ Ｐゴシック" charset="0"/>
                <a:cs typeface="ＭＳ Ｐゴシック" charset="0"/>
              </a:rPr>
              <a:t>, Italia. Ingeniero, óptico, técnico en topografía y oficial de artillería de la Academia Militar de Torino. Su dedicación por la topografía y sus trabajos de campo le llevan a mejorar los instrumentos para el levantamiento de planos. En 1839, construye un aparato topográfico al que denominó Taquímetro y acuñó el término Taquimetría, el cual, ayuda a mejorar con mayor exactitud las mediciones geodésicas.</a:t>
            </a:r>
          </a:p>
          <a:p>
            <a:endParaRPr lang="es-ES" dirty="0" smtClean="0">
              <a:effectLst/>
            </a:endParaRPr>
          </a:p>
          <a:p>
            <a:r>
              <a:rPr lang="es-ES" sz="1200" b="1" kern="1200" dirty="0" smtClean="0">
                <a:solidFill>
                  <a:schemeClr val="tx1"/>
                </a:solidFill>
                <a:effectLst/>
                <a:latin typeface="Arial" charset="0"/>
                <a:ea typeface="ＭＳ Ｐゴシック" charset="0"/>
                <a:cs typeface="ＭＳ Ｐゴシック" charset="0"/>
              </a:rPr>
              <a:t>PRISMA DE PORRO</a:t>
            </a:r>
            <a:endParaRPr lang="es-ES" dirty="0" smtClean="0"/>
          </a:p>
          <a:p>
            <a:r>
              <a:rPr lang="es-ES" sz="1200" kern="1200" dirty="0" smtClean="0">
                <a:solidFill>
                  <a:schemeClr val="tx1"/>
                </a:solidFill>
                <a:effectLst/>
                <a:latin typeface="Arial" charset="0"/>
                <a:ea typeface="ＭＳ Ｐゴシック" charset="0"/>
                <a:cs typeface="ＭＳ Ｐゴシック" charset="0"/>
              </a:rPr>
              <a:t>El binocular prismático moderno, comienza con </a:t>
            </a:r>
            <a:r>
              <a:rPr lang="es-ES" sz="1200" b="1" kern="1200" dirty="0" smtClean="0">
                <a:solidFill>
                  <a:schemeClr val="tx1"/>
                </a:solidFill>
                <a:effectLst/>
                <a:latin typeface="Arial" charset="0"/>
                <a:ea typeface="ＭＳ Ｐゴシック" charset="0"/>
                <a:cs typeface="ＭＳ Ｐゴシック" charset="0"/>
              </a:rPr>
              <a:t>la patente en 1854 del “Prisma de Porro”</a:t>
            </a:r>
            <a:r>
              <a:rPr lang="es-ES" sz="1200" kern="1200" dirty="0" smtClean="0">
                <a:solidFill>
                  <a:schemeClr val="tx1"/>
                </a:solidFill>
                <a:effectLst/>
                <a:latin typeface="Arial" charset="0"/>
                <a:ea typeface="ＭＳ Ｐゴシック" charset="0"/>
                <a:cs typeface="ＭＳ Ｐゴシック" charset="0"/>
              </a:rPr>
              <a:t>, básicamente la innovación introducida en su diseño por Ignacio Porro consiste, en que se compone de dos prismas idénticos en cada cuerpo del binocular. </a:t>
            </a:r>
          </a:p>
          <a:p>
            <a:pPr marL="0" marR="0" indent="0" algn="l" defTabSz="914400" rtl="0" eaLnBrk="0" fontAlgn="base" latinLnBrk="0" hangingPunct="0">
              <a:lnSpc>
                <a:spcPct val="100000"/>
              </a:lnSpc>
              <a:spcBef>
                <a:spcPct val="30000"/>
              </a:spcBef>
              <a:spcAft>
                <a:spcPct val="0"/>
              </a:spcAft>
              <a:buClrTx/>
              <a:buSzTx/>
              <a:buFontTx/>
              <a:buNone/>
              <a:tabLst/>
              <a:defRPr/>
            </a:pPr>
            <a:r>
              <a:rPr lang="es-ES" sz="1200" kern="1200" dirty="0" smtClean="0">
                <a:solidFill>
                  <a:schemeClr val="tx1"/>
                </a:solidFill>
                <a:effectLst/>
                <a:latin typeface="Arial" charset="0"/>
                <a:ea typeface="ＭＳ Ｐゴシック" charset="0"/>
                <a:cs typeface="ＭＳ Ｐゴシック" charset="0"/>
              </a:rPr>
              <a:t>Como los espejos, cada prisma refleja e invierte la luz fuera de sus lados elevados. Un prisma, revierte la imagen de izquierda a derecha y el otro prisma invierte la imagen de arriba hacia abajo. En adelante, se llamarán “Prismáticos de Porro” a los binoculares con estas características en honor a su inventor.</a:t>
            </a:r>
          </a:p>
          <a:p>
            <a:pPr marL="0" marR="0" indent="0" algn="l" defTabSz="914400" rtl="0" eaLnBrk="0" fontAlgn="base" latinLnBrk="0" hangingPunct="0">
              <a:lnSpc>
                <a:spcPct val="100000"/>
              </a:lnSpc>
              <a:spcBef>
                <a:spcPct val="30000"/>
              </a:spcBef>
              <a:spcAft>
                <a:spcPct val="0"/>
              </a:spcAft>
              <a:buClrTx/>
              <a:buSzTx/>
              <a:buFontTx/>
              <a:buNone/>
              <a:tabLst/>
              <a:defRPr/>
            </a:pPr>
            <a:r>
              <a:rPr lang="es-ES" sz="1200" kern="1200" dirty="0" smtClean="0">
                <a:solidFill>
                  <a:schemeClr val="tx1"/>
                </a:solidFill>
                <a:effectLst/>
                <a:latin typeface="Arial" charset="0"/>
                <a:ea typeface="ＭＳ Ｐゴシック" charset="0"/>
                <a:cs typeface="ＭＳ Ｐゴシック" charset="0"/>
              </a:rPr>
              <a:t>En 1893, la gran variedad de lentes fabricadas por Otto </a:t>
            </a:r>
            <a:r>
              <a:rPr lang="es-ES" sz="1200" kern="1200" dirty="0" err="1" smtClean="0">
                <a:solidFill>
                  <a:schemeClr val="tx1"/>
                </a:solidFill>
                <a:effectLst/>
                <a:latin typeface="Arial" charset="0"/>
                <a:ea typeface="ＭＳ Ｐゴシック" charset="0"/>
                <a:cs typeface="ＭＳ Ｐゴシック" charset="0"/>
              </a:rPr>
              <a:t>Schott</a:t>
            </a:r>
            <a:r>
              <a:rPr lang="es-ES" sz="1200" kern="1200" dirty="0" smtClean="0">
                <a:solidFill>
                  <a:schemeClr val="tx1"/>
                </a:solidFill>
                <a:effectLst/>
                <a:latin typeface="Arial" charset="0"/>
                <a:ea typeface="ＭＳ Ｐゴシック" charset="0"/>
                <a:cs typeface="ＭＳ Ｐゴシック" charset="0"/>
              </a:rPr>
              <a:t>, podía ajustarse a los requisitos ópticos de Ernst </a:t>
            </a:r>
            <a:r>
              <a:rPr lang="es-ES" sz="1200" kern="1200" dirty="0" err="1" smtClean="0">
                <a:solidFill>
                  <a:schemeClr val="tx1"/>
                </a:solidFill>
                <a:effectLst/>
                <a:latin typeface="Arial" charset="0"/>
                <a:ea typeface="ＭＳ Ｐゴシック" charset="0"/>
                <a:cs typeface="ＭＳ Ｐゴシック" charset="0"/>
              </a:rPr>
              <a:t>Abbe</a:t>
            </a:r>
            <a:r>
              <a:rPr lang="es-ES" sz="1200" kern="1200" dirty="0" smtClean="0">
                <a:solidFill>
                  <a:schemeClr val="tx1"/>
                </a:solidFill>
                <a:effectLst/>
                <a:latin typeface="Arial" charset="0"/>
                <a:ea typeface="ＭＳ Ｐゴシック" charset="0"/>
                <a:cs typeface="ＭＳ Ｐゴシック" charset="0"/>
              </a:rPr>
              <a:t> para la fabricación de binoculares prismáticos con sistema de imagen erigida. </a:t>
            </a:r>
          </a:p>
          <a:p>
            <a:r>
              <a:rPr lang="es-ES" sz="1200" kern="1200" dirty="0" smtClean="0">
                <a:solidFill>
                  <a:schemeClr val="tx1"/>
                </a:solidFill>
                <a:effectLst/>
                <a:latin typeface="Arial" charset="0"/>
                <a:ea typeface="ＭＳ Ｐゴシック" charset="0"/>
                <a:cs typeface="ＭＳ Ｐゴシック" charset="0"/>
              </a:rPr>
              <a:t>En Octubre de </a:t>
            </a:r>
            <a:r>
              <a:rPr lang="es-ES" sz="1200" b="1" kern="1200" dirty="0" smtClean="0">
                <a:solidFill>
                  <a:schemeClr val="tx1"/>
                </a:solidFill>
                <a:effectLst/>
                <a:latin typeface="Arial" charset="0"/>
                <a:ea typeface="ＭＳ Ｐゴシック" charset="0"/>
                <a:cs typeface="ＭＳ Ｐゴシック" charset="0"/>
              </a:rPr>
              <a:t>1894,</a:t>
            </a:r>
            <a:r>
              <a:rPr lang="es-ES" sz="1200" kern="1200" dirty="0" smtClean="0">
                <a:solidFill>
                  <a:schemeClr val="tx1"/>
                </a:solidFill>
                <a:effectLst/>
                <a:latin typeface="Arial" charset="0"/>
                <a:ea typeface="ＭＳ Ｐゴシック" charset="0"/>
                <a:cs typeface="ＭＳ Ｐゴシック" charset="0"/>
              </a:rPr>
              <a:t> se le concede a la Empresa Carl </a:t>
            </a:r>
            <a:r>
              <a:rPr lang="es-ES" sz="1200" kern="1200" dirty="0" err="1" smtClean="0">
                <a:solidFill>
                  <a:schemeClr val="tx1"/>
                </a:solidFill>
                <a:effectLst/>
                <a:latin typeface="Arial" charset="0"/>
                <a:ea typeface="ＭＳ Ｐゴシック" charset="0"/>
                <a:cs typeface="ＭＳ Ｐゴシック" charset="0"/>
              </a:rPr>
              <a:t>Zeiss</a:t>
            </a:r>
            <a:r>
              <a:rPr lang="es-ES" sz="1200" kern="1200" dirty="0" smtClean="0">
                <a:solidFill>
                  <a:schemeClr val="tx1"/>
                </a:solidFill>
                <a:effectLst/>
                <a:latin typeface="Arial" charset="0"/>
                <a:ea typeface="ＭＳ Ｐゴシック" charset="0"/>
                <a:cs typeface="ＭＳ Ｐゴシック" charset="0"/>
              </a:rPr>
              <a:t> de Jena, Alemania, la patente para un binocular prismático. El diseño óptico correspondió al físico alemán Ernst </a:t>
            </a:r>
            <a:r>
              <a:rPr lang="es-ES" sz="1200" kern="1200" dirty="0" err="1" smtClean="0">
                <a:solidFill>
                  <a:schemeClr val="tx1"/>
                </a:solidFill>
                <a:effectLst/>
                <a:latin typeface="Arial" charset="0"/>
                <a:ea typeface="ＭＳ Ｐゴシック" charset="0"/>
                <a:cs typeface="ＭＳ Ｐゴシック" charset="0"/>
              </a:rPr>
              <a:t>Abbe</a:t>
            </a:r>
            <a:r>
              <a:rPr lang="es-ES" sz="1200" kern="1200" dirty="0" smtClean="0">
                <a:solidFill>
                  <a:schemeClr val="tx1"/>
                </a:solidFill>
                <a:effectLst/>
                <a:latin typeface="Arial" charset="0"/>
                <a:ea typeface="ＭＳ Ｐゴシック" charset="0"/>
                <a:cs typeface="ＭＳ Ｐゴシック" charset="0"/>
              </a:rPr>
              <a:t>, la producción técnica a la empresa Carl </a:t>
            </a:r>
            <a:r>
              <a:rPr lang="es-ES" sz="1200" kern="1200" dirty="0" err="1" smtClean="0">
                <a:solidFill>
                  <a:schemeClr val="tx1"/>
                </a:solidFill>
                <a:effectLst/>
                <a:latin typeface="Arial" charset="0"/>
                <a:ea typeface="ＭＳ Ｐゴシック" charset="0"/>
                <a:cs typeface="ＭＳ Ｐゴシック" charset="0"/>
              </a:rPr>
              <a:t>Zeiss</a:t>
            </a:r>
            <a:r>
              <a:rPr lang="es-ES" sz="1200" kern="1200" dirty="0" smtClean="0">
                <a:solidFill>
                  <a:schemeClr val="tx1"/>
                </a:solidFill>
                <a:effectLst/>
                <a:latin typeface="Arial" charset="0"/>
                <a:ea typeface="ＭＳ Ｐゴシック" charset="0"/>
                <a:cs typeface="ＭＳ Ｐゴシック" charset="0"/>
              </a:rPr>
              <a:t> y las lentes y los prismas fueron fabricadas por Otto </a:t>
            </a:r>
            <a:r>
              <a:rPr lang="es-ES" sz="1200" kern="1200" dirty="0" err="1" smtClean="0">
                <a:solidFill>
                  <a:schemeClr val="tx1"/>
                </a:solidFill>
                <a:effectLst/>
                <a:latin typeface="Arial" charset="0"/>
                <a:ea typeface="ＭＳ Ｐゴシック" charset="0"/>
                <a:cs typeface="ＭＳ Ｐゴシック" charset="0"/>
              </a:rPr>
              <a:t>Schott</a:t>
            </a:r>
            <a:r>
              <a:rPr lang="es-ES" sz="1200" kern="1200" dirty="0" smtClean="0">
                <a:solidFill>
                  <a:schemeClr val="tx1"/>
                </a:solidFill>
                <a:effectLst/>
                <a:latin typeface="Arial" charset="0"/>
                <a:ea typeface="ＭＳ Ｐゴシック" charset="0"/>
                <a:cs typeface="ＭＳ Ｐゴシック" charset="0"/>
              </a:rPr>
              <a:t>. </a:t>
            </a:r>
            <a:endParaRPr lang="es-ES" dirty="0" smtClean="0">
              <a:effectLst/>
            </a:endParaRPr>
          </a:p>
          <a:p>
            <a:r>
              <a:rPr lang="es-ES" sz="1200" kern="1200" dirty="0" smtClean="0">
                <a:solidFill>
                  <a:schemeClr val="tx1"/>
                </a:solidFill>
                <a:effectLst/>
                <a:latin typeface="Arial" charset="0"/>
                <a:ea typeface="ＭＳ Ｐゴシック" charset="0"/>
                <a:cs typeface="ＭＳ Ｐゴシック" charset="0"/>
              </a:rPr>
              <a:t>Ese mismo año</a:t>
            </a:r>
            <a:r>
              <a:rPr lang="es-ES" sz="1200" b="1" kern="1200" dirty="0" smtClean="0">
                <a:solidFill>
                  <a:schemeClr val="tx1"/>
                </a:solidFill>
                <a:effectLst/>
                <a:latin typeface="Arial" charset="0"/>
                <a:ea typeface="ＭＳ Ｐゴシック" charset="0"/>
                <a:cs typeface="ＭＳ Ｐゴシック" charset="0"/>
              </a:rPr>
              <a:t>, aparecen los primeros binoculares unidos por dos telescopios con prismas de Porro</a:t>
            </a:r>
            <a:r>
              <a:rPr lang="es-ES" sz="1200" kern="1200" dirty="0" smtClean="0">
                <a:solidFill>
                  <a:schemeClr val="tx1"/>
                </a:solidFill>
                <a:effectLst/>
                <a:latin typeface="Arial" charset="0"/>
                <a:ea typeface="ＭＳ Ｐゴシック" charset="0"/>
                <a:cs typeface="ＭＳ Ｐゴシック" charset="0"/>
              </a:rPr>
              <a:t>.</a:t>
            </a:r>
          </a:p>
          <a:p>
            <a:endParaRPr lang="es-ES" dirty="0" smtClean="0">
              <a:effectLst/>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s-ES" sz="1200" b="1" kern="1200" dirty="0" smtClean="0">
                <a:solidFill>
                  <a:schemeClr val="tx1"/>
                </a:solidFill>
                <a:effectLst/>
                <a:latin typeface="Arial" charset="0"/>
                <a:ea typeface="ＭＳ Ｐゴシック" charset="0"/>
                <a:cs typeface="ＭＳ Ｐゴシック" charset="0"/>
              </a:rPr>
              <a:t>Historia de Porro</a:t>
            </a:r>
          </a:p>
          <a:p>
            <a:r>
              <a:rPr lang="es-ES_tradnl" sz="1200" kern="1200" noProof="1" smtClean="0">
                <a:solidFill>
                  <a:schemeClr val="tx1"/>
                </a:solidFill>
                <a:effectLst/>
                <a:latin typeface="Arial" charset="0"/>
                <a:ea typeface="ＭＳ Ｐゴシック" charset="0"/>
                <a:cs typeface="ＭＳ Ｐゴシック" charset="0"/>
              </a:rPr>
              <a:t>Ignazio Porro</a:t>
            </a:r>
          </a:p>
          <a:p>
            <a:r>
              <a:rPr lang="es-ES_tradnl" sz="1200" kern="1200" noProof="1" smtClean="0">
                <a:solidFill>
                  <a:schemeClr val="tx1"/>
                </a:solidFill>
                <a:effectLst/>
                <a:latin typeface="Arial" charset="0"/>
                <a:ea typeface="ＭＳ Ｐゴシック" charset="0"/>
                <a:cs typeface="ＭＳ Ｐゴシック" charset="0"/>
              </a:rPr>
              <a:t> </a:t>
            </a:r>
          </a:p>
          <a:p>
            <a:r>
              <a:rPr lang="es-ES_tradnl" sz="1200" kern="1200" noProof="1" smtClean="0">
                <a:solidFill>
                  <a:schemeClr val="tx1"/>
                </a:solidFill>
                <a:effectLst/>
                <a:latin typeface="Arial" charset="0"/>
                <a:ea typeface="ＭＳ Ｐゴシック" charset="0"/>
                <a:cs typeface="ＭＳ Ｐゴシック" charset="0"/>
              </a:rPr>
              <a:t>(1801-1875)</a:t>
            </a:r>
          </a:p>
          <a:p>
            <a:r>
              <a:rPr lang="es-ES_tradnl" sz="1200" kern="1200" noProof="1" smtClean="0">
                <a:solidFill>
                  <a:schemeClr val="tx1"/>
                </a:solidFill>
                <a:effectLst/>
                <a:latin typeface="Arial" charset="0"/>
                <a:ea typeface="ＭＳ Ｐゴシック" charset="0"/>
                <a:cs typeface="ＭＳ Ｐゴシック" charset="0"/>
              </a:rPr>
              <a:t> </a:t>
            </a:r>
          </a:p>
          <a:p>
            <a:r>
              <a:rPr lang="es-ES_tradnl" sz="1200" kern="1200" noProof="1" smtClean="0">
                <a:solidFill>
                  <a:schemeClr val="tx1"/>
                </a:solidFill>
                <a:effectLst/>
                <a:latin typeface="Arial" charset="0"/>
                <a:ea typeface="ＭＳ Ｐゴシック" charset="0"/>
                <a:cs typeface="ＭＳ Ｐゴシック" charset="0"/>
              </a:rPr>
              <a:t>Ignazio Porro’s primary contribution to optics was an innovative prism image erecting system that is commonly used in binoculars and stereomicroscopes, though he also invented and improved a number of other scientific instruments. Today Porro is often considered to have been ahead of his time in many ways, the Italian engineer receiving little acclaim or monetary compensation for his innovative devices, which only came to be fully appreciated and widely utilized after his death. In fact, when Ernst Abbe attempted to patent binoculars containing his own prism erecting system in 1893, the physicist was very surprised to find that someone else had invented and patented the design decades earlier. Despite his own intense work in the field of optics, Abbe had never heard of the inventor, a telling indication of Porro’s difficulties.</a:t>
            </a:r>
          </a:p>
          <a:p>
            <a:r>
              <a:rPr lang="es-ES_tradnl" sz="1200" kern="1200" noProof="1" smtClean="0">
                <a:solidFill>
                  <a:schemeClr val="tx1"/>
                </a:solidFill>
                <a:effectLst/>
                <a:latin typeface="Arial" charset="0"/>
                <a:ea typeface="ＭＳ Ｐゴシック" charset="0"/>
                <a:cs typeface="ＭＳ Ｐゴシック" charset="0"/>
              </a:rPr>
              <a:t> </a:t>
            </a:r>
          </a:p>
          <a:p>
            <a:r>
              <a:rPr lang="es-ES_tradnl" sz="1200" kern="1200" noProof="1" smtClean="0">
                <a:solidFill>
                  <a:schemeClr val="tx1"/>
                </a:solidFill>
                <a:effectLst/>
                <a:latin typeface="Arial" charset="0"/>
                <a:ea typeface="ＭＳ Ｐゴシック" charset="0"/>
                <a:cs typeface="ＭＳ Ｐゴシック" charset="0"/>
              </a:rPr>
              <a:t>Porro was the son of an Italian engineer-lieutenant and, like his father, joined the military, serving initially as a cadet in the artillery and working his way up to a major in the reserve before he retired from service in 1842. Throughout many of his years in the military, Porro surveyed lands and developed improvements for the geodetic instruments he utilized. His innovations helped make surveying a more expedient and accurate endeavor. Around 1839, Porro began referring to his instruments as tachymeters and coined the term tachymetry. Porro’s interest in scientific devices carried over into his civilian life after he left the military, and he originally opened a workshop in Turin, Italy, but moved to Paris, where he opened the Institut Technomatique, five years later. During his years in Paris, Porro was very productive. In 1847, he developed an improved asymmetrical camera lens that enhanced image quality and a few years later he became the first person to promote the use of tele-lenses to photograph remote edifices. It was also during this time that Porro invented his direct-vision prism image erecting system, which he patented in both France and England in 1854.</a:t>
            </a:r>
          </a:p>
          <a:p>
            <a:r>
              <a:rPr lang="es-ES_tradnl" sz="1200" kern="1200" noProof="1" smtClean="0">
                <a:solidFill>
                  <a:schemeClr val="tx1"/>
                </a:solidFill>
                <a:effectLst/>
                <a:latin typeface="Arial" charset="0"/>
                <a:ea typeface="ＭＳ Ｐゴシック" charset="0"/>
                <a:cs typeface="ＭＳ Ｐゴシック" charset="0"/>
              </a:rPr>
              <a:t> </a:t>
            </a:r>
          </a:p>
          <a:p>
            <a:r>
              <a:rPr lang="es-ES_tradnl" sz="1200" kern="1200" noProof="1" smtClean="0">
                <a:solidFill>
                  <a:schemeClr val="tx1"/>
                </a:solidFill>
                <a:effectLst/>
                <a:latin typeface="Arial" charset="0"/>
                <a:ea typeface="ＭＳ Ｐゴシック" charset="0"/>
                <a:cs typeface="ＭＳ Ｐゴシック" charset="0"/>
              </a:rPr>
              <a:t>A right-angle prism oriented so that light enters and exits through the hypotenuse face is often referred to as a Porro prism. When a single Porro prism is utilized, the incident light beam undergoes two internal reflections after it enters the prism and is deviated by 180 degrees upon exiting, resulting in an image that is inverted top to bottom, but is not reversed right to left.</a:t>
            </a:r>
          </a:p>
          <a:p>
            <a:r>
              <a:rPr lang="es-ES_tradnl" sz="1200" kern="1200" noProof="1" smtClean="0">
                <a:solidFill>
                  <a:schemeClr val="tx1"/>
                </a:solidFill>
                <a:effectLst/>
                <a:latin typeface="Arial" charset="0"/>
                <a:ea typeface="ＭＳ Ｐゴシック" charset="0"/>
                <a:cs typeface="ＭＳ Ｐゴシック" charset="0"/>
              </a:rPr>
              <a:t> </a:t>
            </a:r>
          </a:p>
          <a:p>
            <a:r>
              <a:rPr lang="es-ES_tradnl" sz="1200" kern="1200" noProof="1" smtClean="0">
                <a:solidFill>
                  <a:schemeClr val="tx1"/>
                </a:solidFill>
                <a:effectLst/>
                <a:latin typeface="Arial" charset="0"/>
                <a:ea typeface="ＭＳ Ｐゴシック" charset="0"/>
                <a:cs typeface="ＭＳ Ｐゴシック" charset="0"/>
              </a:rPr>
              <a:t>In order to form erect reversed images with the Porro prism, two of the prisms may be doubled together orthogonally (a design patented by Porro) to first invert and then reverse light beams. The twin prisms fold the light path of an optical system and also displace the image both horizontally and vertically by half the length of the hypotenuse in each direction. Porro prisms are widely utilized in stereomicroscopes to produce upright images.</a:t>
            </a:r>
          </a:p>
          <a:p>
            <a:r>
              <a:rPr lang="es-ES_tradnl" sz="1200" kern="1200" noProof="1" smtClean="0">
                <a:solidFill>
                  <a:schemeClr val="tx1"/>
                </a:solidFill>
                <a:effectLst/>
                <a:latin typeface="Arial" charset="0"/>
                <a:ea typeface="ＭＳ Ｐゴシック" charset="0"/>
                <a:cs typeface="ＭＳ Ｐゴシック" charset="0"/>
              </a:rPr>
              <a:t> </a:t>
            </a:r>
          </a:p>
          <a:p>
            <a:r>
              <a:rPr lang="es-ES_tradnl" sz="1200" kern="1200" noProof="1" smtClean="0">
                <a:solidFill>
                  <a:schemeClr val="tx1"/>
                </a:solidFill>
                <a:effectLst/>
                <a:latin typeface="Arial" charset="0"/>
                <a:ea typeface="ＭＳ Ｐゴシック" charset="0"/>
                <a:cs typeface="ＭＳ Ｐゴシック" charset="0"/>
              </a:rPr>
              <a:t>Porro reportedly built primarily monocular instruments with his pioneering prism system, and even presented two telescopes he designed to Emperor Napoleon III of France in 1855. Yet, despite the novelty of Porro’s prism-based inventions, the scientific community did not receive them with much enthusiasm, and he was never able to produce the designs on a large scale. Though technical issues likely were largely responsible for Porro’s lack of professional success, it has been suggested that his reputation among other men of science was problematic at times, which may also have been a factor in some of his troubles. For example, in the late 1850s, Henri Hureau de Sénarmont, a renowned French mineralogist, issued a report that contained a denunciation of both Porro’s methods and character, information that could have discouraged others from purchasing Porro’s instruments.</a:t>
            </a:r>
          </a:p>
          <a:p>
            <a:r>
              <a:rPr lang="es-ES_tradnl" sz="1200" kern="1200" noProof="1" smtClean="0">
                <a:solidFill>
                  <a:schemeClr val="tx1"/>
                </a:solidFill>
                <a:effectLst/>
                <a:latin typeface="Arial" charset="0"/>
                <a:ea typeface="ＭＳ Ｐゴシック" charset="0"/>
                <a:cs typeface="ＭＳ Ｐゴシック" charset="0"/>
              </a:rPr>
              <a:t> </a:t>
            </a:r>
          </a:p>
          <a:p>
            <a:r>
              <a:rPr lang="es-ES_tradnl" sz="1200" kern="1200" noProof="1" smtClean="0">
                <a:solidFill>
                  <a:schemeClr val="tx1"/>
                </a:solidFill>
                <a:effectLst/>
                <a:latin typeface="Arial" charset="0"/>
                <a:ea typeface="ＭＳ Ｐゴシック" charset="0"/>
                <a:cs typeface="ＭＳ Ｐゴシック" charset="0"/>
              </a:rPr>
              <a:t>In his later years, Porro returned to Italy, where he taught tachymetry in Florence and then surveying theory in Milan. He continued to build instruments during this period and founded multiple workshops, none of which were very successful. When Porro died in 1875, he was experiencing serious financial hardship and could hardly have thought that one day his name would be famous in the world of optics. Nevertheless, Porro prism binoculars, which were first conceived in the mid-1800s, were refined by other scientists and became one of the most popular varieties of binoculars by the dawn of twentieth century. In fact, the instruments, which enjoy simplicity of design as well as greater depth perception and a wider field-of-view than many other binocular designs, continue to be sold around the globe in the early twenty-first century.</a:t>
            </a:r>
          </a:p>
          <a:p>
            <a:pPr marL="0" marR="0" indent="0" algn="l" defTabSz="914400" rtl="0" eaLnBrk="0" fontAlgn="base" latinLnBrk="0" hangingPunct="0">
              <a:lnSpc>
                <a:spcPct val="100000"/>
              </a:lnSpc>
              <a:spcBef>
                <a:spcPct val="30000"/>
              </a:spcBef>
              <a:spcAft>
                <a:spcPct val="0"/>
              </a:spcAft>
              <a:buClrTx/>
              <a:buSzTx/>
              <a:buFontTx/>
              <a:buNone/>
              <a:tabLst/>
              <a:defRPr/>
            </a:pPr>
            <a:r>
              <a:rPr lang="es-ES" sz="1200" b="1" kern="1200" noProof="1" smtClean="0">
                <a:solidFill>
                  <a:schemeClr val="tx1"/>
                </a:solidFill>
                <a:effectLst/>
                <a:latin typeface="Arial" charset="0"/>
                <a:ea typeface="ＭＳ Ｐゴシック" charset="0"/>
                <a:cs typeface="ＭＳ Ｐゴシック" charset="0"/>
              </a:rPr>
              <a:t>-----------------</a:t>
            </a:r>
          </a:p>
          <a:p>
            <a:pPr marL="0" marR="0" indent="0" algn="l" defTabSz="914400" rtl="0" eaLnBrk="0" fontAlgn="base" latinLnBrk="0" hangingPunct="0">
              <a:lnSpc>
                <a:spcPct val="100000"/>
              </a:lnSpc>
              <a:spcBef>
                <a:spcPct val="30000"/>
              </a:spcBef>
              <a:spcAft>
                <a:spcPct val="0"/>
              </a:spcAft>
              <a:buClrTx/>
              <a:buSzTx/>
              <a:buFontTx/>
              <a:buNone/>
              <a:tabLst/>
              <a:defRPr/>
            </a:pPr>
            <a:r>
              <a:rPr lang="es-ES" sz="1200" b="1" kern="1200" noProof="1" smtClean="0">
                <a:solidFill>
                  <a:schemeClr val="tx1"/>
                </a:solidFill>
                <a:effectLst/>
                <a:latin typeface="Arial" charset="0"/>
                <a:ea typeface="ＭＳ Ｐゴシック" charset="0"/>
                <a:cs typeface="ＭＳ Ｐゴシック" charset="0"/>
              </a:rPr>
              <a:t>Among the first notable optical accomplishments by the Zeiss works were that by 1870 Abbe had independently reinvented image erecting Porro prisms (sometimes referred to as the "Porro-Abbe" design), and by 1873 a prototype instrument had been completed. However, due to the limitations imposed by available crown glass at the time Abbe did not proceed much further until later in his career. The original prism design was developed by an Italian Ignazio Porro (1801-1875). By 1888 Schott improved the optical characteristics of Crown glass such that Abbe resurrected an earlier project, by 1893 he had created and patented (back dated to July 9 at the German Imperial Patent Office) a 8x 20mm "binocular telescope with increased objective separation". The significant improvements over then competing designs being that he employed the improved glass prisms in an air spaced fashion in the form of the now traditional Porro binocular permitting a wider separation of the doublet objective lenses thereby resulting in markedly improved depth perception. This patent remained in force until 1908. The mass production of prism binoculars by Zeiss then began in 1894. </a:t>
            </a:r>
          </a:p>
          <a:p>
            <a:pPr marL="0" marR="0" indent="0" algn="l" defTabSz="914400" rtl="0" eaLnBrk="0" fontAlgn="base" latinLnBrk="0" hangingPunct="0">
              <a:lnSpc>
                <a:spcPct val="100000"/>
              </a:lnSpc>
              <a:spcBef>
                <a:spcPct val="30000"/>
              </a:spcBef>
              <a:spcAft>
                <a:spcPct val="0"/>
              </a:spcAft>
              <a:buClrTx/>
              <a:buSzTx/>
              <a:buFontTx/>
              <a:buNone/>
              <a:tabLst/>
              <a:defRPr/>
            </a:pPr>
            <a:endParaRPr lang="es-ES" sz="1200" b="1" kern="1200" noProof="1" smtClean="0">
              <a:solidFill>
                <a:schemeClr val="tx1"/>
              </a:solidFill>
              <a:effectLst/>
              <a:latin typeface="Arial" charset="0"/>
              <a:ea typeface="ＭＳ Ｐゴシック" charset="0"/>
              <a:cs typeface="ＭＳ Ｐゴシック" charset="0"/>
            </a:endParaRPr>
          </a:p>
          <a:p>
            <a:r>
              <a:rPr lang="es-ES_tradnl" sz="1200" kern="1200" dirty="0" smtClean="0">
                <a:solidFill>
                  <a:schemeClr val="tx1"/>
                </a:solidFill>
                <a:effectLst/>
                <a:latin typeface="Arial" charset="0"/>
                <a:ea typeface="ＭＳ Ｐゴシック" charset="0"/>
                <a:cs typeface="ＭＳ Ｐゴシック" charset="0"/>
              </a:rPr>
              <a:t>1854</a:t>
            </a:r>
          </a:p>
          <a:p>
            <a:r>
              <a:rPr lang="es-ES_tradnl" sz="1200" kern="1200" dirty="0" err="1" smtClean="0">
                <a:solidFill>
                  <a:schemeClr val="tx1"/>
                </a:solidFill>
                <a:effectLst/>
                <a:latin typeface="Arial" charset="0"/>
                <a:ea typeface="ＭＳ Ｐゴシック" charset="0"/>
                <a:cs typeface="ＭＳ Ｐゴシック" charset="0"/>
              </a:rPr>
              <a:t>Attempts</a:t>
            </a:r>
            <a:r>
              <a:rPr lang="es-ES_tradnl" sz="1200" kern="1200" dirty="0" smtClean="0">
                <a:solidFill>
                  <a:schemeClr val="tx1"/>
                </a:solidFill>
                <a:effectLst/>
                <a:latin typeface="Arial" charset="0"/>
                <a:ea typeface="ＭＳ Ｐゴシック" charset="0"/>
                <a:cs typeface="ＭＳ Ｐゴシック" charset="0"/>
              </a:rPr>
              <a:t> </a:t>
            </a:r>
            <a:r>
              <a:rPr lang="es-ES_tradnl" sz="1200" kern="1200" dirty="0" err="1" smtClean="0">
                <a:solidFill>
                  <a:schemeClr val="tx1"/>
                </a:solidFill>
                <a:effectLst/>
                <a:latin typeface="Arial" charset="0"/>
                <a:ea typeface="ＭＳ Ｐゴシック" charset="0"/>
                <a:cs typeface="ＭＳ Ｐゴシック" charset="0"/>
              </a:rPr>
              <a:t>to</a:t>
            </a:r>
            <a:r>
              <a:rPr lang="es-ES_tradnl" sz="1200" kern="1200" dirty="0" smtClean="0">
                <a:solidFill>
                  <a:schemeClr val="tx1"/>
                </a:solidFill>
                <a:effectLst/>
                <a:latin typeface="Arial" charset="0"/>
                <a:ea typeface="ＭＳ Ｐゴシック" charset="0"/>
                <a:cs typeface="ＭＳ Ｐゴシック" charset="0"/>
              </a:rPr>
              <a:t> </a:t>
            </a:r>
            <a:r>
              <a:rPr lang="es-ES_tradnl" sz="1200" kern="1200" dirty="0" err="1" smtClean="0">
                <a:solidFill>
                  <a:schemeClr val="tx1"/>
                </a:solidFill>
                <a:effectLst/>
                <a:latin typeface="Arial" charset="0"/>
                <a:ea typeface="ＭＳ Ｐゴシック" charset="0"/>
                <a:cs typeface="ＭＳ Ｐゴシック" charset="0"/>
              </a:rPr>
              <a:t>fabricate</a:t>
            </a:r>
            <a:r>
              <a:rPr lang="es-ES_tradnl" sz="1200" kern="1200" dirty="0" smtClean="0">
                <a:solidFill>
                  <a:schemeClr val="tx1"/>
                </a:solidFill>
                <a:effectLst/>
                <a:latin typeface="Arial" charset="0"/>
                <a:ea typeface="ＭＳ Ｐゴシック" charset="0"/>
                <a:cs typeface="ＭＳ Ｐゴシック" charset="0"/>
              </a:rPr>
              <a:t> </a:t>
            </a:r>
            <a:r>
              <a:rPr lang="es-ES_tradnl" sz="1200" kern="1200" dirty="0" err="1" smtClean="0">
                <a:solidFill>
                  <a:schemeClr val="tx1"/>
                </a:solidFill>
                <a:effectLst/>
                <a:latin typeface="Arial" charset="0"/>
                <a:ea typeface="ＭＳ Ｐゴシック" charset="0"/>
                <a:cs typeface="ＭＳ Ｐゴシック" charset="0"/>
              </a:rPr>
              <a:t>prism</a:t>
            </a:r>
            <a:r>
              <a:rPr lang="es-ES_tradnl" sz="1200" kern="1200" dirty="0" smtClean="0">
                <a:solidFill>
                  <a:schemeClr val="tx1"/>
                </a:solidFill>
                <a:effectLst/>
                <a:latin typeface="Arial" charset="0"/>
                <a:ea typeface="ＭＳ Ｐゴシック" charset="0"/>
                <a:cs typeface="ＭＳ Ｐゴシック" charset="0"/>
              </a:rPr>
              <a:t> </a:t>
            </a:r>
            <a:r>
              <a:rPr lang="es-ES_tradnl" sz="1200" kern="1200" dirty="0" err="1" smtClean="0">
                <a:solidFill>
                  <a:schemeClr val="tx1"/>
                </a:solidFill>
                <a:effectLst/>
                <a:latin typeface="Arial" charset="0"/>
                <a:ea typeface="ＭＳ Ｐゴシック" charset="0"/>
                <a:cs typeface="ＭＳ Ｐゴシック" charset="0"/>
              </a:rPr>
              <a:t>binoculars</a:t>
            </a:r>
            <a:r>
              <a:rPr lang="es-ES_tradnl" sz="1200" kern="1200" dirty="0" smtClean="0">
                <a:solidFill>
                  <a:schemeClr val="tx1"/>
                </a:solidFill>
                <a:effectLst/>
                <a:latin typeface="Arial" charset="0"/>
                <a:ea typeface="ＭＳ Ｐゴシック" charset="0"/>
                <a:cs typeface="ＭＳ Ｐゴシック" charset="0"/>
              </a:rPr>
              <a:t> </a:t>
            </a:r>
            <a:r>
              <a:rPr lang="es-ES_tradnl" sz="1200" kern="1200" dirty="0" err="1" smtClean="0">
                <a:solidFill>
                  <a:schemeClr val="tx1"/>
                </a:solidFill>
                <a:effectLst/>
                <a:latin typeface="Arial" charset="0"/>
                <a:ea typeface="ＭＳ Ｐゴシック" charset="0"/>
                <a:cs typeface="ＭＳ Ｐゴシック" charset="0"/>
              </a:rPr>
              <a:t>after</a:t>
            </a:r>
            <a:r>
              <a:rPr lang="es-ES_tradnl" sz="1200" kern="1200" dirty="0" smtClean="0">
                <a:solidFill>
                  <a:schemeClr val="tx1"/>
                </a:solidFill>
                <a:effectLst/>
                <a:latin typeface="Arial" charset="0"/>
                <a:ea typeface="ＭＳ Ｐゴシック" charset="0"/>
                <a:cs typeface="ＭＳ Ｐゴシック" charset="0"/>
              </a:rPr>
              <a:t> </a:t>
            </a:r>
            <a:r>
              <a:rPr lang="es-ES_tradnl" sz="1200" kern="1200" dirty="0" err="1" smtClean="0">
                <a:solidFill>
                  <a:schemeClr val="tx1"/>
                </a:solidFill>
                <a:effectLst/>
                <a:latin typeface="Arial" charset="0"/>
                <a:ea typeface="ＭＳ Ｐゴシック" charset="0"/>
                <a:cs typeface="ＭＳ Ｐゴシック" charset="0"/>
              </a:rPr>
              <a:t>the</a:t>
            </a:r>
            <a:r>
              <a:rPr lang="es-ES_tradnl" sz="1200" kern="1200" dirty="0" smtClean="0">
                <a:solidFill>
                  <a:schemeClr val="tx1"/>
                </a:solidFill>
                <a:effectLst/>
                <a:latin typeface="Arial" charset="0"/>
                <a:ea typeface="ＭＳ Ｐゴシック" charset="0"/>
                <a:cs typeface="ＭＳ Ｐゴシック" charset="0"/>
              </a:rPr>
              <a:t> </a:t>
            </a:r>
            <a:r>
              <a:rPr lang="es-ES_tradnl" sz="1200" kern="1200" dirty="0" err="1" smtClean="0">
                <a:solidFill>
                  <a:schemeClr val="tx1"/>
                </a:solidFill>
                <a:effectLst/>
                <a:latin typeface="Arial" charset="0"/>
                <a:ea typeface="ＭＳ Ｐゴシック" charset="0"/>
                <a:cs typeface="ＭＳ Ｐゴシック" charset="0"/>
              </a:rPr>
              <a:t>invention</a:t>
            </a:r>
            <a:r>
              <a:rPr lang="es-ES_tradnl" sz="1200" kern="1200" dirty="0" smtClean="0">
                <a:solidFill>
                  <a:schemeClr val="tx1"/>
                </a:solidFill>
                <a:effectLst/>
                <a:latin typeface="Arial" charset="0"/>
                <a:ea typeface="ＭＳ Ｐゴシック" charset="0"/>
                <a:cs typeface="ＭＳ Ｐゴシック" charset="0"/>
              </a:rPr>
              <a:t> of</a:t>
            </a:r>
          </a:p>
          <a:p>
            <a:r>
              <a:rPr lang="es-ES_tradnl" sz="1200" kern="1200" dirty="0" err="1" smtClean="0">
                <a:solidFill>
                  <a:schemeClr val="tx1"/>
                </a:solidFill>
                <a:effectLst/>
                <a:latin typeface="Arial" charset="0"/>
                <a:ea typeface="ＭＳ Ｐゴシック" charset="0"/>
                <a:cs typeface="ＭＳ Ｐゴシック" charset="0"/>
              </a:rPr>
              <a:t>the</a:t>
            </a:r>
            <a:r>
              <a:rPr lang="es-ES_tradnl" sz="1200" kern="1200" dirty="0" smtClean="0">
                <a:solidFill>
                  <a:schemeClr val="tx1"/>
                </a:solidFill>
                <a:effectLst/>
                <a:latin typeface="Arial" charset="0"/>
                <a:ea typeface="ＭＳ Ｐゴシック" charset="0"/>
                <a:cs typeface="ＭＳ Ｐゴシック" charset="0"/>
              </a:rPr>
              <a:t> Porro </a:t>
            </a:r>
            <a:r>
              <a:rPr lang="es-ES_tradnl" sz="1200" kern="1200" dirty="0" err="1" smtClean="0">
                <a:solidFill>
                  <a:schemeClr val="tx1"/>
                </a:solidFill>
                <a:effectLst/>
                <a:latin typeface="Arial" charset="0"/>
                <a:ea typeface="ＭＳ Ｐゴシック" charset="0"/>
                <a:cs typeface="ＭＳ Ｐゴシック" charset="0"/>
              </a:rPr>
              <a:t>prism</a:t>
            </a:r>
            <a:r>
              <a:rPr lang="es-ES_tradnl" sz="1200" kern="1200" dirty="0" smtClean="0">
                <a:solidFill>
                  <a:schemeClr val="tx1"/>
                </a:solidFill>
                <a:effectLst/>
                <a:latin typeface="Arial" charset="0"/>
                <a:ea typeface="ＭＳ Ｐゴシック" charset="0"/>
                <a:cs typeface="ＭＳ Ｐゴシック" charset="0"/>
              </a:rPr>
              <a:t> </a:t>
            </a:r>
            <a:r>
              <a:rPr lang="es-ES_tradnl" sz="1200" kern="1200" dirty="0" err="1" smtClean="0">
                <a:solidFill>
                  <a:schemeClr val="tx1"/>
                </a:solidFill>
                <a:effectLst/>
                <a:latin typeface="Arial" charset="0"/>
                <a:ea typeface="ＭＳ Ｐゴシック" charset="0"/>
                <a:cs typeface="ＭＳ Ｐゴシック" charset="0"/>
              </a:rPr>
              <a:t>system</a:t>
            </a:r>
            <a:r>
              <a:rPr lang="es-ES_tradnl" sz="1200" kern="1200" dirty="0" smtClean="0">
                <a:solidFill>
                  <a:schemeClr val="tx1"/>
                </a:solidFill>
                <a:effectLst/>
                <a:latin typeface="Arial" charset="0"/>
                <a:ea typeface="ＭＳ Ｐゴシック" charset="0"/>
                <a:cs typeface="ＭＳ Ｐゴシック" charset="0"/>
              </a:rPr>
              <a:t> </a:t>
            </a:r>
            <a:r>
              <a:rPr lang="es-ES_tradnl" sz="1200" kern="1200" dirty="0" err="1" smtClean="0">
                <a:solidFill>
                  <a:schemeClr val="tx1"/>
                </a:solidFill>
                <a:effectLst/>
                <a:latin typeface="Arial" charset="0"/>
                <a:ea typeface="ＭＳ Ｐゴシック" charset="0"/>
                <a:cs typeface="ＭＳ Ｐゴシック" charset="0"/>
              </a:rPr>
              <a:t>failed</a:t>
            </a:r>
            <a:r>
              <a:rPr lang="es-ES_tradnl" sz="1200" kern="1200" dirty="0" smtClean="0">
                <a:solidFill>
                  <a:schemeClr val="tx1"/>
                </a:solidFill>
                <a:effectLst/>
                <a:latin typeface="Arial" charset="0"/>
                <a:ea typeface="ＭＳ Ｐゴシック" charset="0"/>
                <a:cs typeface="ＭＳ Ｐゴシック" charset="0"/>
              </a:rPr>
              <a:t> </a:t>
            </a:r>
            <a:r>
              <a:rPr lang="es-ES_tradnl" sz="1200" kern="1200" dirty="0" err="1" smtClean="0">
                <a:solidFill>
                  <a:schemeClr val="tx1"/>
                </a:solidFill>
                <a:effectLst/>
                <a:latin typeface="Arial" charset="0"/>
                <a:ea typeface="ＭＳ Ｐゴシック" charset="0"/>
                <a:cs typeface="ＭＳ Ｐゴシック" charset="0"/>
              </a:rPr>
              <a:t>primarily</a:t>
            </a:r>
            <a:r>
              <a:rPr lang="es-ES_tradnl" sz="1200" kern="1200" dirty="0" smtClean="0">
                <a:solidFill>
                  <a:schemeClr val="tx1"/>
                </a:solidFill>
                <a:effectLst/>
                <a:latin typeface="Arial" charset="0"/>
                <a:ea typeface="ＭＳ Ｐゴシック" charset="0"/>
                <a:cs typeface="ＭＳ Ｐゴシック" charset="0"/>
              </a:rPr>
              <a:t> </a:t>
            </a:r>
            <a:r>
              <a:rPr lang="es-ES_tradnl" sz="1200" kern="1200" dirty="0" err="1" smtClean="0">
                <a:solidFill>
                  <a:schemeClr val="tx1"/>
                </a:solidFill>
                <a:effectLst/>
                <a:latin typeface="Arial" charset="0"/>
                <a:ea typeface="ＭＳ Ｐゴシック" charset="0"/>
                <a:cs typeface="ＭＳ Ｐゴシック" charset="0"/>
              </a:rPr>
              <a:t>due</a:t>
            </a:r>
            <a:r>
              <a:rPr lang="es-ES_tradnl" sz="1200" kern="1200" dirty="0" smtClean="0">
                <a:solidFill>
                  <a:schemeClr val="tx1"/>
                </a:solidFill>
                <a:effectLst/>
                <a:latin typeface="Arial" charset="0"/>
                <a:ea typeface="ＭＳ Ｐゴシック" charset="0"/>
                <a:cs typeface="ＭＳ Ｐゴシック" charset="0"/>
              </a:rPr>
              <a:t> </a:t>
            </a:r>
            <a:r>
              <a:rPr lang="es-ES_tradnl" sz="1200" kern="1200" dirty="0" err="1" smtClean="0">
                <a:solidFill>
                  <a:schemeClr val="tx1"/>
                </a:solidFill>
                <a:effectLst/>
                <a:latin typeface="Arial" charset="0"/>
                <a:ea typeface="ＭＳ Ｐゴシック" charset="0"/>
                <a:cs typeface="ＭＳ Ｐゴシック" charset="0"/>
              </a:rPr>
              <a:t>to</a:t>
            </a:r>
            <a:r>
              <a:rPr lang="es-ES_tradnl" sz="1200" kern="1200" dirty="0" smtClean="0">
                <a:solidFill>
                  <a:schemeClr val="tx1"/>
                </a:solidFill>
                <a:effectLst/>
                <a:latin typeface="Arial" charset="0"/>
                <a:ea typeface="ＭＳ Ｐゴシック" charset="0"/>
                <a:cs typeface="ＭＳ Ｐゴシック" charset="0"/>
              </a:rPr>
              <a:t> </a:t>
            </a:r>
            <a:r>
              <a:rPr lang="es-ES_tradnl" sz="1200" kern="1200" dirty="0" err="1" smtClean="0">
                <a:solidFill>
                  <a:schemeClr val="tx1"/>
                </a:solidFill>
                <a:effectLst/>
                <a:latin typeface="Arial" charset="0"/>
                <a:ea typeface="ＭＳ Ｐゴシック" charset="0"/>
                <a:cs typeface="ＭＳ Ｐゴシック" charset="0"/>
              </a:rPr>
              <a:t>poor</a:t>
            </a:r>
            <a:r>
              <a:rPr lang="es-ES_tradnl" sz="1200" kern="1200" dirty="0" smtClean="0">
                <a:solidFill>
                  <a:schemeClr val="tx1"/>
                </a:solidFill>
                <a:effectLst/>
                <a:latin typeface="Arial" charset="0"/>
                <a:ea typeface="ＭＳ Ｐゴシック" charset="0"/>
                <a:cs typeface="ＭＳ Ｐゴシック" charset="0"/>
              </a:rPr>
              <a:t> </a:t>
            </a:r>
            <a:r>
              <a:rPr lang="es-ES_tradnl" sz="1200" kern="1200" dirty="0" err="1" smtClean="0">
                <a:solidFill>
                  <a:schemeClr val="tx1"/>
                </a:solidFill>
                <a:effectLst/>
                <a:latin typeface="Arial" charset="0"/>
                <a:ea typeface="ＭＳ Ｐゴシック" charset="0"/>
                <a:cs typeface="ＭＳ Ｐゴシック" charset="0"/>
              </a:rPr>
              <a:t>glass</a:t>
            </a:r>
            <a:r>
              <a:rPr lang="es-ES_tradnl" sz="1200" kern="1200" baseline="0" dirty="0" smtClean="0">
                <a:solidFill>
                  <a:schemeClr val="tx1"/>
                </a:solidFill>
                <a:effectLst/>
                <a:latin typeface="Arial" charset="0"/>
                <a:ea typeface="ＭＳ Ｐゴシック" charset="0"/>
                <a:cs typeface="ＭＳ Ｐゴシック" charset="0"/>
              </a:rPr>
              <a:t> </a:t>
            </a:r>
            <a:r>
              <a:rPr lang="es-ES_tradnl" sz="1200" kern="1200" dirty="0" err="1" smtClean="0">
                <a:solidFill>
                  <a:schemeClr val="tx1"/>
                </a:solidFill>
                <a:effectLst/>
                <a:latin typeface="Arial" charset="0"/>
                <a:ea typeface="ＭＳ Ｐゴシック" charset="0"/>
                <a:cs typeface="ＭＳ Ｐゴシック" charset="0"/>
              </a:rPr>
              <a:t>quality</a:t>
            </a:r>
            <a:r>
              <a:rPr lang="es-ES_tradnl" sz="1200" kern="1200" dirty="0" smtClean="0">
                <a:solidFill>
                  <a:schemeClr val="tx1"/>
                </a:solidFill>
                <a:effectLst/>
                <a:latin typeface="Arial" charset="0"/>
                <a:ea typeface="ＭＳ Ｐゴシック" charset="0"/>
                <a:cs typeface="ＭＳ Ｐゴシック" charset="0"/>
              </a:rPr>
              <a:t>.</a:t>
            </a:r>
          </a:p>
          <a:p>
            <a:r>
              <a:rPr lang="es-ES_tradnl" sz="1200" kern="1200" dirty="0" err="1" smtClean="0">
                <a:solidFill>
                  <a:schemeClr val="tx1"/>
                </a:solidFill>
                <a:effectLst/>
                <a:latin typeface="Arial" charset="0"/>
                <a:ea typeface="ＭＳ Ｐゴシック" charset="0"/>
                <a:cs typeface="ＭＳ Ｐゴシック" charset="0"/>
              </a:rPr>
              <a:t>The</a:t>
            </a:r>
            <a:r>
              <a:rPr lang="es-ES_tradnl" sz="1200" kern="1200" dirty="0" smtClean="0">
                <a:solidFill>
                  <a:schemeClr val="tx1"/>
                </a:solidFill>
                <a:effectLst/>
                <a:latin typeface="Arial" charset="0"/>
                <a:ea typeface="ＭＳ Ｐゴシック" charset="0"/>
                <a:cs typeface="ＭＳ Ｐゴシック" charset="0"/>
              </a:rPr>
              <a:t> </a:t>
            </a:r>
            <a:r>
              <a:rPr lang="es-ES_tradnl" sz="1200" kern="1200" dirty="0" err="1" smtClean="0">
                <a:solidFill>
                  <a:schemeClr val="tx1"/>
                </a:solidFill>
                <a:effectLst/>
                <a:latin typeface="Arial" charset="0"/>
                <a:ea typeface="ＭＳ Ｐゴシック" charset="0"/>
                <a:cs typeface="ＭＳ Ｐゴシック" charset="0"/>
              </a:rPr>
              <a:t>folded</a:t>
            </a:r>
            <a:r>
              <a:rPr lang="es-ES_tradnl" sz="1200" kern="1200" dirty="0" smtClean="0">
                <a:solidFill>
                  <a:schemeClr val="tx1"/>
                </a:solidFill>
                <a:effectLst/>
                <a:latin typeface="Arial" charset="0"/>
                <a:ea typeface="ＭＳ Ｐゴシック" charset="0"/>
                <a:cs typeface="ＭＳ Ｐゴシック" charset="0"/>
              </a:rPr>
              <a:t> </a:t>
            </a:r>
            <a:r>
              <a:rPr lang="es-ES_tradnl" sz="1200" kern="1200" dirty="0" err="1" smtClean="0">
                <a:solidFill>
                  <a:schemeClr val="tx1"/>
                </a:solidFill>
                <a:effectLst/>
                <a:latin typeface="Arial" charset="0"/>
                <a:ea typeface="ＭＳ Ｐゴシック" charset="0"/>
                <a:cs typeface="ＭＳ Ｐゴシック" charset="0"/>
              </a:rPr>
              <a:t>optical</a:t>
            </a:r>
            <a:r>
              <a:rPr lang="es-ES_tradnl" sz="1200" kern="1200" dirty="0" smtClean="0">
                <a:solidFill>
                  <a:schemeClr val="tx1"/>
                </a:solidFill>
                <a:effectLst/>
                <a:latin typeface="Arial" charset="0"/>
                <a:ea typeface="ＭＳ Ｐゴシック" charset="0"/>
                <a:cs typeface="ＭＳ Ｐゴシック" charset="0"/>
              </a:rPr>
              <a:t> </a:t>
            </a:r>
            <a:r>
              <a:rPr lang="es-ES_tradnl" sz="1200" kern="1200" dirty="0" err="1" smtClean="0">
                <a:solidFill>
                  <a:schemeClr val="tx1"/>
                </a:solidFill>
                <a:effectLst/>
                <a:latin typeface="Arial" charset="0"/>
                <a:ea typeface="ＭＳ Ｐゴシック" charset="0"/>
                <a:cs typeface="ＭＳ Ｐゴシック" charset="0"/>
              </a:rPr>
              <a:t>path</a:t>
            </a:r>
            <a:r>
              <a:rPr lang="es-ES_tradnl" sz="1200" kern="1200" dirty="0" smtClean="0">
                <a:solidFill>
                  <a:schemeClr val="tx1"/>
                </a:solidFill>
                <a:effectLst/>
                <a:latin typeface="Arial" charset="0"/>
                <a:ea typeface="ＭＳ Ｐゴシック" charset="0"/>
                <a:cs typeface="ＭＳ Ｐゴシック" charset="0"/>
              </a:rPr>
              <a:t> </a:t>
            </a:r>
            <a:r>
              <a:rPr lang="es-ES_tradnl" sz="1200" kern="1200" dirty="0" err="1" smtClean="0">
                <a:solidFill>
                  <a:schemeClr val="tx1"/>
                </a:solidFill>
                <a:effectLst/>
                <a:latin typeface="Arial" charset="0"/>
                <a:ea typeface="ＭＳ Ｐゴシック" charset="0"/>
                <a:cs typeface="ＭＳ Ｐゴシック" charset="0"/>
              </a:rPr>
              <a:t>through</a:t>
            </a:r>
            <a:r>
              <a:rPr lang="es-ES_tradnl" sz="1200" kern="1200" dirty="0" smtClean="0">
                <a:solidFill>
                  <a:schemeClr val="tx1"/>
                </a:solidFill>
                <a:effectLst/>
                <a:latin typeface="Arial" charset="0"/>
                <a:ea typeface="ＭＳ Ｐゴシック" charset="0"/>
                <a:cs typeface="ＭＳ Ｐゴシック" charset="0"/>
              </a:rPr>
              <a:t> </a:t>
            </a:r>
            <a:r>
              <a:rPr lang="es-ES_tradnl" sz="1200" kern="1200" dirty="0" err="1" smtClean="0">
                <a:solidFill>
                  <a:schemeClr val="tx1"/>
                </a:solidFill>
                <a:effectLst/>
                <a:latin typeface="Arial" charset="0"/>
                <a:ea typeface="ＭＳ Ｐゴシック" charset="0"/>
                <a:cs typeface="ＭＳ Ｐゴシック" charset="0"/>
              </a:rPr>
              <a:t>even</a:t>
            </a:r>
            <a:r>
              <a:rPr lang="es-ES_tradnl" sz="1200" kern="1200" dirty="0" smtClean="0">
                <a:solidFill>
                  <a:schemeClr val="tx1"/>
                </a:solidFill>
                <a:effectLst/>
                <a:latin typeface="Arial" charset="0"/>
                <a:ea typeface="ＭＳ Ｐゴシック" charset="0"/>
                <a:cs typeface="ＭＳ Ｐゴシック" charset="0"/>
              </a:rPr>
              <a:t> a </a:t>
            </a:r>
            <a:r>
              <a:rPr lang="es-ES_tradnl" sz="1200" kern="1200" dirty="0" err="1" smtClean="0">
                <a:solidFill>
                  <a:schemeClr val="tx1"/>
                </a:solidFill>
                <a:effectLst/>
                <a:latin typeface="Arial" charset="0"/>
                <a:ea typeface="ＭＳ Ｐゴシック" charset="0"/>
                <a:cs typeface="ＭＳ Ｐゴシック" charset="0"/>
              </a:rPr>
              <a:t>small</a:t>
            </a:r>
            <a:r>
              <a:rPr lang="es-ES_tradnl" sz="1200" kern="1200" dirty="0" smtClean="0">
                <a:solidFill>
                  <a:schemeClr val="tx1"/>
                </a:solidFill>
                <a:effectLst/>
                <a:latin typeface="Arial" charset="0"/>
                <a:ea typeface="ＭＳ Ｐゴシック" charset="0"/>
                <a:cs typeface="ＭＳ Ｐゴシック" charset="0"/>
              </a:rPr>
              <a:t> Porro </a:t>
            </a:r>
            <a:r>
              <a:rPr lang="es-ES_tradnl" sz="1200" kern="1200" dirty="0" err="1" smtClean="0">
                <a:solidFill>
                  <a:schemeClr val="tx1"/>
                </a:solidFill>
                <a:effectLst/>
                <a:latin typeface="Arial" charset="0"/>
                <a:ea typeface="ＭＳ Ｐゴシック" charset="0"/>
                <a:cs typeface="ＭＳ Ｐゴシック" charset="0"/>
              </a:rPr>
              <a:t>prism</a:t>
            </a:r>
            <a:r>
              <a:rPr lang="es-ES_tradnl" sz="1200" kern="1200" baseline="0" dirty="0" smtClean="0">
                <a:solidFill>
                  <a:schemeClr val="tx1"/>
                </a:solidFill>
                <a:effectLst/>
                <a:latin typeface="Arial" charset="0"/>
                <a:ea typeface="ＭＳ Ｐゴシック" charset="0"/>
                <a:cs typeface="ＭＳ Ｐゴシック" charset="0"/>
              </a:rPr>
              <a:t> </a:t>
            </a:r>
            <a:r>
              <a:rPr lang="es-ES_tradnl" sz="1200" kern="1200" dirty="0" err="1" smtClean="0">
                <a:solidFill>
                  <a:schemeClr val="tx1"/>
                </a:solidFill>
                <a:effectLst/>
                <a:latin typeface="Arial" charset="0"/>
                <a:ea typeface="ＭＳ Ｐゴシック" charset="0"/>
                <a:cs typeface="ＭＳ Ｐゴシック" charset="0"/>
              </a:rPr>
              <a:t>system</a:t>
            </a:r>
            <a:r>
              <a:rPr lang="es-ES_tradnl" sz="1200" kern="1200" dirty="0" smtClean="0">
                <a:solidFill>
                  <a:schemeClr val="tx1"/>
                </a:solidFill>
                <a:effectLst/>
                <a:latin typeface="Arial" charset="0"/>
                <a:ea typeface="ＭＳ Ｐゴシック" charset="0"/>
                <a:cs typeface="ＭＳ Ｐゴシック" charset="0"/>
              </a:rPr>
              <a:t> can be 60 mm </a:t>
            </a:r>
            <a:r>
              <a:rPr lang="es-ES_tradnl" sz="1200" kern="1200" dirty="0" err="1" smtClean="0">
                <a:solidFill>
                  <a:schemeClr val="tx1"/>
                </a:solidFill>
                <a:effectLst/>
                <a:latin typeface="Arial" charset="0"/>
                <a:ea typeface="ＭＳ Ｐゴシック" charset="0"/>
                <a:cs typeface="ＭＳ Ｐゴシック" charset="0"/>
              </a:rPr>
              <a:t>or</a:t>
            </a:r>
            <a:r>
              <a:rPr lang="es-ES_tradnl" sz="1200" kern="1200" dirty="0" smtClean="0">
                <a:solidFill>
                  <a:schemeClr val="tx1"/>
                </a:solidFill>
                <a:effectLst/>
                <a:latin typeface="Arial" charset="0"/>
                <a:ea typeface="ＭＳ Ｐゴシック" charset="0"/>
                <a:cs typeface="ＭＳ Ｐゴシック" charset="0"/>
              </a:rPr>
              <a:t> more.</a:t>
            </a:r>
          </a:p>
          <a:p>
            <a:r>
              <a:rPr lang="es-ES_tradnl" sz="1200" kern="1200" dirty="0" smtClean="0">
                <a:solidFill>
                  <a:schemeClr val="tx1"/>
                </a:solidFill>
                <a:effectLst/>
                <a:latin typeface="Arial" charset="0"/>
                <a:ea typeface="ＭＳ Ｐゴシック" charset="0"/>
                <a:cs typeface="ＭＳ Ｐゴシック" charset="0"/>
              </a:rPr>
              <a:t>A </a:t>
            </a:r>
            <a:r>
              <a:rPr lang="es-ES_tradnl" sz="1200" kern="1200" dirty="0" err="1" smtClean="0">
                <a:solidFill>
                  <a:schemeClr val="tx1"/>
                </a:solidFill>
                <a:effectLst/>
                <a:latin typeface="Arial" charset="0"/>
                <a:ea typeface="ＭＳ Ｐゴシック" charset="0"/>
                <a:cs typeface="ＭＳ Ｐゴシック" charset="0"/>
              </a:rPr>
              <a:t>small</a:t>
            </a:r>
            <a:r>
              <a:rPr lang="es-ES_tradnl" sz="1200" kern="1200" dirty="0" smtClean="0">
                <a:solidFill>
                  <a:schemeClr val="tx1"/>
                </a:solidFill>
                <a:effectLst/>
                <a:latin typeface="Arial" charset="0"/>
                <a:ea typeface="ＭＳ Ｐゴシック" charset="0"/>
                <a:cs typeface="ＭＳ Ｐゴシック" charset="0"/>
              </a:rPr>
              <a:t> </a:t>
            </a:r>
            <a:r>
              <a:rPr lang="es-ES_tradnl" sz="1200" kern="1200" dirty="0" err="1" smtClean="0">
                <a:solidFill>
                  <a:schemeClr val="tx1"/>
                </a:solidFill>
                <a:effectLst/>
                <a:latin typeface="Arial" charset="0"/>
                <a:ea typeface="ＭＳ Ｐゴシック" charset="0"/>
                <a:cs typeface="ＭＳ Ｐゴシック" charset="0"/>
              </a:rPr>
              <a:t>amount</a:t>
            </a:r>
            <a:r>
              <a:rPr lang="es-ES_tradnl" sz="1200" kern="1200" dirty="0" smtClean="0">
                <a:solidFill>
                  <a:schemeClr val="tx1"/>
                </a:solidFill>
                <a:effectLst/>
                <a:latin typeface="Arial" charset="0"/>
                <a:ea typeface="ＭＳ Ｐゴシック" charset="0"/>
                <a:cs typeface="ＭＳ Ｐゴシック" charset="0"/>
              </a:rPr>
              <a:t> of </a:t>
            </a:r>
            <a:r>
              <a:rPr lang="es-ES_tradnl" sz="1200" kern="1200" dirty="0" err="1" smtClean="0">
                <a:solidFill>
                  <a:schemeClr val="tx1"/>
                </a:solidFill>
                <a:effectLst/>
                <a:latin typeface="Arial" charset="0"/>
                <a:ea typeface="ＭＳ Ｐゴシック" charset="0"/>
                <a:cs typeface="ＭＳ Ｐゴシック" charset="0"/>
              </a:rPr>
              <a:t>inhomogeneity</a:t>
            </a:r>
            <a:r>
              <a:rPr lang="es-ES_tradnl" sz="1200" kern="1200" dirty="0" smtClean="0">
                <a:solidFill>
                  <a:schemeClr val="tx1"/>
                </a:solidFill>
                <a:effectLst/>
                <a:latin typeface="Arial" charset="0"/>
                <a:ea typeface="ＭＳ Ｐゴシック" charset="0"/>
                <a:cs typeface="ＭＳ Ｐゴシック" charset="0"/>
              </a:rPr>
              <a:t> </a:t>
            </a:r>
            <a:r>
              <a:rPr lang="es-ES_tradnl" sz="1200" kern="1200" dirty="0" err="1" smtClean="0">
                <a:solidFill>
                  <a:schemeClr val="tx1"/>
                </a:solidFill>
                <a:effectLst/>
                <a:latin typeface="Arial" charset="0"/>
                <a:ea typeface="ＭＳ Ｐゴシック" charset="0"/>
                <a:cs typeface="ＭＳ Ｐゴシック" charset="0"/>
              </a:rPr>
              <a:t>or</a:t>
            </a:r>
            <a:r>
              <a:rPr lang="es-ES_tradnl" sz="1200" kern="1200" dirty="0" smtClean="0">
                <a:solidFill>
                  <a:schemeClr val="tx1"/>
                </a:solidFill>
                <a:effectLst/>
                <a:latin typeface="Arial" charset="0"/>
                <a:ea typeface="ＭＳ Ｐゴシック" charset="0"/>
                <a:cs typeface="ＭＳ Ｐゴシック" charset="0"/>
              </a:rPr>
              <a:t> </a:t>
            </a:r>
            <a:r>
              <a:rPr lang="es-ES_tradnl" sz="1200" kern="1200" dirty="0" err="1" smtClean="0">
                <a:solidFill>
                  <a:schemeClr val="tx1"/>
                </a:solidFill>
                <a:effectLst/>
                <a:latin typeface="Arial" charset="0"/>
                <a:ea typeface="ＭＳ Ｐゴシック" charset="0"/>
                <a:cs typeface="ＭＳ Ｐゴシック" charset="0"/>
              </a:rPr>
              <a:t>stria</a:t>
            </a:r>
            <a:r>
              <a:rPr lang="es-ES_tradnl" sz="1200" kern="1200" dirty="0" smtClean="0">
                <a:solidFill>
                  <a:schemeClr val="tx1"/>
                </a:solidFill>
                <a:effectLst/>
                <a:latin typeface="Arial" charset="0"/>
                <a:ea typeface="ＭＳ Ｐゴシック" charset="0"/>
                <a:cs typeface="ＭＳ Ｐゴシック" charset="0"/>
              </a:rPr>
              <a:t> in </a:t>
            </a:r>
            <a:r>
              <a:rPr lang="es-ES_tradnl" sz="1200" kern="1200" dirty="0" err="1" smtClean="0">
                <a:solidFill>
                  <a:schemeClr val="tx1"/>
                </a:solidFill>
                <a:effectLst/>
                <a:latin typeface="Arial" charset="0"/>
                <a:ea typeface="ＭＳ Ｐゴシック" charset="0"/>
                <a:cs typeface="ＭＳ Ｐゴシック" charset="0"/>
              </a:rPr>
              <a:t>the</a:t>
            </a:r>
            <a:r>
              <a:rPr lang="es-ES_tradnl" sz="1200" kern="1200" dirty="0" smtClean="0">
                <a:solidFill>
                  <a:schemeClr val="tx1"/>
                </a:solidFill>
                <a:effectLst/>
                <a:latin typeface="Arial" charset="0"/>
                <a:ea typeface="ＭＳ Ｐゴシック" charset="0"/>
                <a:cs typeface="ＭＳ Ｐゴシック" charset="0"/>
              </a:rPr>
              <a:t> </a:t>
            </a:r>
            <a:r>
              <a:rPr lang="es-ES_tradnl" sz="1200" kern="1200" dirty="0" err="1" smtClean="0">
                <a:solidFill>
                  <a:schemeClr val="tx1"/>
                </a:solidFill>
                <a:effectLst/>
                <a:latin typeface="Arial" charset="0"/>
                <a:ea typeface="ＭＳ Ｐゴシック" charset="0"/>
                <a:cs typeface="ＭＳ Ｐゴシック" charset="0"/>
              </a:rPr>
              <a:t>glass</a:t>
            </a:r>
            <a:r>
              <a:rPr lang="es-ES_tradnl" sz="1200" kern="1200" dirty="0" smtClean="0">
                <a:solidFill>
                  <a:schemeClr val="tx1"/>
                </a:solidFill>
                <a:effectLst/>
                <a:latin typeface="Arial" charset="0"/>
                <a:ea typeface="ＭＳ Ｐゴシック" charset="0"/>
                <a:cs typeface="ＭＳ Ｐゴシック" charset="0"/>
              </a:rPr>
              <a:t> can</a:t>
            </a:r>
          </a:p>
          <a:p>
            <a:r>
              <a:rPr lang="es-ES_tradnl" sz="1200" kern="1200" dirty="0" err="1" smtClean="0">
                <a:solidFill>
                  <a:schemeClr val="tx1"/>
                </a:solidFill>
                <a:effectLst/>
                <a:latin typeface="Arial" charset="0"/>
                <a:ea typeface="ＭＳ Ｐゴシック" charset="0"/>
                <a:cs typeface="ＭＳ Ｐゴシック" charset="0"/>
              </a:rPr>
              <a:t>destroy</a:t>
            </a:r>
            <a:r>
              <a:rPr lang="es-ES_tradnl" sz="1200" kern="1200" dirty="0" smtClean="0">
                <a:solidFill>
                  <a:schemeClr val="tx1"/>
                </a:solidFill>
                <a:effectLst/>
                <a:latin typeface="Arial" charset="0"/>
                <a:ea typeface="ＭＳ Ｐゴシック" charset="0"/>
                <a:cs typeface="ＭＳ Ｐゴシック" charset="0"/>
              </a:rPr>
              <a:t> </a:t>
            </a:r>
            <a:r>
              <a:rPr lang="es-ES_tradnl" sz="1200" kern="1200" dirty="0" err="1" smtClean="0">
                <a:solidFill>
                  <a:schemeClr val="tx1"/>
                </a:solidFill>
                <a:effectLst/>
                <a:latin typeface="Arial" charset="0"/>
                <a:ea typeface="ＭＳ Ｐゴシック" charset="0"/>
                <a:cs typeface="ＭＳ Ｐゴシック" charset="0"/>
              </a:rPr>
              <a:t>the</a:t>
            </a:r>
            <a:r>
              <a:rPr lang="es-ES_tradnl" sz="1200" kern="1200" dirty="0" smtClean="0">
                <a:solidFill>
                  <a:schemeClr val="tx1"/>
                </a:solidFill>
                <a:effectLst/>
                <a:latin typeface="Arial" charset="0"/>
                <a:ea typeface="ＭＳ Ｐゴシック" charset="0"/>
                <a:cs typeface="ＭＳ Ｐゴシック" charset="0"/>
              </a:rPr>
              <a:t> </a:t>
            </a:r>
            <a:r>
              <a:rPr lang="es-ES_tradnl" sz="1200" kern="1200" dirty="0" err="1" smtClean="0">
                <a:solidFill>
                  <a:schemeClr val="tx1"/>
                </a:solidFill>
                <a:effectLst/>
                <a:latin typeface="Arial" charset="0"/>
                <a:ea typeface="ＭＳ Ｐゴシック" charset="0"/>
                <a:cs typeface="ＭＳ Ｐゴシック" charset="0"/>
              </a:rPr>
              <a:t>image</a:t>
            </a:r>
            <a:r>
              <a:rPr lang="es-ES_tradnl" sz="1200" kern="1200" dirty="0" smtClean="0">
                <a:solidFill>
                  <a:schemeClr val="tx1"/>
                </a:solidFill>
                <a:effectLst/>
                <a:latin typeface="Arial" charset="0"/>
                <a:ea typeface="ＭＳ Ｐゴシック" charset="0"/>
                <a:cs typeface="ＭＳ Ｐゴシック" charset="0"/>
              </a:rPr>
              <a:t> </a:t>
            </a:r>
            <a:r>
              <a:rPr lang="es-ES_tradnl" sz="1200" kern="1200" dirty="0" err="1" smtClean="0">
                <a:solidFill>
                  <a:schemeClr val="tx1"/>
                </a:solidFill>
                <a:effectLst/>
                <a:latin typeface="Arial" charset="0"/>
                <a:ea typeface="ＭＳ Ｐゴシック" charset="0"/>
                <a:cs typeface="ＭＳ Ｐゴシック" charset="0"/>
              </a:rPr>
              <a:t>quality</a:t>
            </a:r>
            <a:r>
              <a:rPr lang="es-ES_tradnl" sz="1200" kern="1200" dirty="0" smtClean="0">
                <a:solidFill>
                  <a:schemeClr val="tx1"/>
                </a:solidFill>
                <a:effectLst/>
                <a:latin typeface="Arial" charset="0"/>
                <a:ea typeface="ＭＳ Ｐゴシック" charset="0"/>
                <a:cs typeface="ＭＳ Ｐゴシック" charset="0"/>
              </a:rPr>
              <a:t> of </a:t>
            </a:r>
            <a:r>
              <a:rPr lang="es-ES_tradnl" sz="1200" kern="1200" dirty="0" err="1" smtClean="0">
                <a:solidFill>
                  <a:schemeClr val="tx1"/>
                </a:solidFill>
                <a:effectLst/>
                <a:latin typeface="Arial" charset="0"/>
                <a:ea typeface="ＭＳ Ｐゴシック" charset="0"/>
                <a:cs typeface="ＭＳ Ｐゴシック" charset="0"/>
              </a:rPr>
              <a:t>the</a:t>
            </a:r>
            <a:r>
              <a:rPr lang="es-ES_tradnl" sz="1200" kern="1200" dirty="0" smtClean="0">
                <a:solidFill>
                  <a:schemeClr val="tx1"/>
                </a:solidFill>
                <a:effectLst/>
                <a:latin typeface="Arial" charset="0"/>
                <a:ea typeface="ＭＳ Ｐゴシック" charset="0"/>
                <a:cs typeface="ＭＳ Ｐゴシック" charset="0"/>
              </a:rPr>
              <a:t> </a:t>
            </a:r>
            <a:r>
              <a:rPr lang="es-ES_tradnl" sz="1200" kern="1200" dirty="0" err="1" smtClean="0">
                <a:solidFill>
                  <a:schemeClr val="tx1"/>
                </a:solidFill>
                <a:effectLst/>
                <a:latin typeface="Arial" charset="0"/>
                <a:ea typeface="ＭＳ Ｐゴシック" charset="0"/>
                <a:cs typeface="ＭＳ Ｐゴシック" charset="0"/>
              </a:rPr>
              <a:t>binoculars</a:t>
            </a:r>
            <a:r>
              <a:rPr lang="es-ES_tradnl" sz="1200" kern="1200" dirty="0" smtClean="0">
                <a:solidFill>
                  <a:schemeClr val="tx1"/>
                </a:solidFill>
                <a:effectLst/>
                <a:latin typeface="Arial" charset="0"/>
                <a:ea typeface="ＭＳ Ｐゴシック" charset="0"/>
                <a:cs typeface="ＭＳ Ｐゴシック" charset="0"/>
              </a:rPr>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s-ES" sz="1200" b="1" kern="1200" noProof="1" smtClean="0">
              <a:solidFill>
                <a:schemeClr val="tx1"/>
              </a:solidFill>
              <a:effectLst/>
              <a:latin typeface="Arial" charset="0"/>
              <a:ea typeface="ＭＳ Ｐゴシック" charset="0"/>
              <a:cs typeface="ＭＳ Ｐゴシック" charset="0"/>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s-ES" dirty="0" smtClean="0">
              <a:effectLst/>
            </a:endParaRPr>
          </a:p>
          <a:p>
            <a:endParaRPr lang="es-ES" sz="1200" kern="1200" dirty="0" smtClean="0">
              <a:solidFill>
                <a:schemeClr val="tx1"/>
              </a:solidFill>
              <a:effectLst/>
              <a:latin typeface="Arial" charset="0"/>
              <a:ea typeface="ＭＳ Ｐゴシック" charset="0"/>
              <a:cs typeface="ＭＳ Ｐゴシック" charset="0"/>
            </a:endParaRPr>
          </a:p>
          <a:p>
            <a:endParaRPr lang="es-ES" dirty="0" smtClean="0">
              <a:effectLst/>
            </a:endParaRPr>
          </a:p>
          <a:p>
            <a:endParaRPr lang="es-ES" dirty="0"/>
          </a:p>
        </p:txBody>
      </p:sp>
      <p:sp>
        <p:nvSpPr>
          <p:cNvPr id="4" name="Marcador de número de diapositiva 3"/>
          <p:cNvSpPr>
            <a:spLocks noGrp="1"/>
          </p:cNvSpPr>
          <p:nvPr>
            <p:ph type="sldNum" sz="quarter" idx="10"/>
          </p:nvPr>
        </p:nvSpPr>
        <p:spPr/>
        <p:txBody>
          <a:bodyPr/>
          <a:lstStyle/>
          <a:p>
            <a:pPr>
              <a:defRPr/>
            </a:pPr>
            <a:fld id="{01CE0BDB-0B6A-7C49-99CA-C7C9510FF2C7}" type="slidenum">
              <a:rPr lang="es-ES" smtClean="0"/>
              <a:pPr>
                <a:defRPr/>
              </a:pPr>
              <a:t>28</a:t>
            </a:fld>
            <a:endParaRPr lang="es-ES"/>
          </a:p>
        </p:txBody>
      </p:sp>
    </p:spTree>
    <p:extLst>
      <p:ext uri="{BB962C8B-B14F-4D97-AF65-F5344CB8AC3E}">
        <p14:creationId xmlns:p14="http://schemas.microsoft.com/office/powerpoint/2010/main" val="19491001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1E273A4-9989-3146-8D95-92292A92FE6D}" type="slidenum">
              <a:rPr lang="es-ES" sz="1200"/>
              <a:pPr eaLnBrk="1" hangingPunct="1"/>
              <a:t>11</a:t>
            </a:fld>
            <a:endParaRPr lang="es-ES" sz="1200"/>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a:t>En la imagen de abajo a la derecha, Stephen se ajusta el tapón del oído con la mano. A través de la lupa se ve la imagen invertida de su mano</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Marcador de imagen de diapositiva 1"/>
          <p:cNvSpPr>
            <a:spLocks noGrp="1" noRot="1" noChangeAspect="1"/>
          </p:cNvSpPr>
          <p:nvPr>
            <p:ph type="sldImg"/>
          </p:nvPr>
        </p:nvSpPr>
        <p:spPr>
          <a:ln/>
        </p:spPr>
      </p:sp>
      <p:sp>
        <p:nvSpPr>
          <p:cNvPr id="56322" name="Marcador de nota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s-ES"/>
          </a:p>
        </p:txBody>
      </p:sp>
      <p:sp>
        <p:nvSpPr>
          <p:cNvPr id="56323" name="Marcador de número de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371697F-2AA4-F04E-BCA0-8C78DE3AE419}" type="slidenum">
              <a:rPr lang="es-ES" sz="1200"/>
              <a:pPr eaLnBrk="1" hangingPunct="1"/>
              <a:t>12</a:t>
            </a:fld>
            <a:endParaRPr lang="es-E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Marcador de imagen de diapositiva 1"/>
          <p:cNvSpPr>
            <a:spLocks noGrp="1" noRot="1" noChangeAspect="1"/>
          </p:cNvSpPr>
          <p:nvPr>
            <p:ph type="sldImg"/>
          </p:nvPr>
        </p:nvSpPr>
        <p:spPr>
          <a:ln/>
        </p:spPr>
      </p:sp>
      <p:sp>
        <p:nvSpPr>
          <p:cNvPr id="57346" name="Marcador de nota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s-ES"/>
          </a:p>
        </p:txBody>
      </p:sp>
      <p:sp>
        <p:nvSpPr>
          <p:cNvPr id="57347" name="Marcador de número de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56A0786-37D5-6B46-9954-0D2A2551A30C}" type="slidenum">
              <a:rPr lang="es-ES" sz="1200"/>
              <a:pPr eaLnBrk="1" hangingPunct="1"/>
              <a:t>13</a:t>
            </a:fld>
            <a:endParaRPr lang="es-E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Marcador de imagen de diapositiva 1"/>
          <p:cNvSpPr>
            <a:spLocks noGrp="1" noRot="1" noChangeAspect="1"/>
          </p:cNvSpPr>
          <p:nvPr>
            <p:ph type="sldImg"/>
          </p:nvPr>
        </p:nvSpPr>
        <p:spPr>
          <a:ln/>
        </p:spPr>
      </p:sp>
      <p:sp>
        <p:nvSpPr>
          <p:cNvPr id="58370" name="Marcador de nota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s-ES"/>
          </a:p>
        </p:txBody>
      </p:sp>
      <p:sp>
        <p:nvSpPr>
          <p:cNvPr id="58371" name="Marcador de número de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FABF38B-1071-C946-B7B5-A793B259D0FB}" type="slidenum">
              <a:rPr lang="es-ES" sz="1200"/>
              <a:pPr eaLnBrk="1" hangingPunct="1"/>
              <a:t>14</a:t>
            </a:fld>
            <a:endParaRPr lang="es-E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Marcador de imagen de diapositiva 1"/>
          <p:cNvSpPr>
            <a:spLocks noGrp="1" noRot="1" noChangeAspect="1"/>
          </p:cNvSpPr>
          <p:nvPr>
            <p:ph type="sldImg"/>
          </p:nvPr>
        </p:nvSpPr>
        <p:spPr>
          <a:ln/>
        </p:spPr>
      </p:sp>
      <p:sp>
        <p:nvSpPr>
          <p:cNvPr id="59394" name="Marcador de nota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s-ES"/>
          </a:p>
        </p:txBody>
      </p:sp>
      <p:sp>
        <p:nvSpPr>
          <p:cNvPr id="59395" name="Marcador de número de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2B5D007-93E6-BE4F-8672-F86B18FBF05E}" type="slidenum">
              <a:rPr lang="es-ES" sz="1200"/>
              <a:pPr eaLnBrk="1" hangingPunct="1"/>
              <a:t>15</a:t>
            </a:fld>
            <a:endParaRPr lang="es-E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Marcador de imagen de diapositiva 1"/>
          <p:cNvSpPr>
            <a:spLocks noGrp="1" noRot="1" noChangeAspect="1"/>
          </p:cNvSpPr>
          <p:nvPr>
            <p:ph type="sldImg"/>
          </p:nvPr>
        </p:nvSpPr>
        <p:spPr>
          <a:ln/>
        </p:spPr>
      </p:sp>
      <p:sp>
        <p:nvSpPr>
          <p:cNvPr id="60418" name="Marcador de nota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a:t>NUEVA</a:t>
            </a:r>
          </a:p>
        </p:txBody>
      </p:sp>
      <p:sp>
        <p:nvSpPr>
          <p:cNvPr id="60419" name="Marcador de número de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8B0958B-A239-2A44-9DBB-AF14E54A2CC0}" type="slidenum">
              <a:rPr lang="es-ES" sz="1200"/>
              <a:pPr eaLnBrk="1" hangingPunct="1"/>
              <a:t>16</a:t>
            </a:fld>
            <a:endParaRPr lang="es-E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Marcador de imagen de diapositiva 1"/>
          <p:cNvSpPr>
            <a:spLocks noGrp="1" noRot="1" noChangeAspect="1"/>
          </p:cNvSpPr>
          <p:nvPr>
            <p:ph type="sldImg"/>
          </p:nvPr>
        </p:nvSpPr>
        <p:spPr>
          <a:ln/>
        </p:spPr>
      </p:sp>
      <p:sp>
        <p:nvSpPr>
          <p:cNvPr id="61442" name="Marcador de nota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a:t>NUEVA</a:t>
            </a:r>
          </a:p>
        </p:txBody>
      </p:sp>
      <p:sp>
        <p:nvSpPr>
          <p:cNvPr id="61443" name="Marcador de número de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566080F-3F94-8745-BB5A-424FC47D5566}" type="slidenum">
              <a:rPr lang="es-ES" sz="1200"/>
              <a:pPr eaLnBrk="1" hangingPunct="1"/>
              <a:t>20</a:t>
            </a:fld>
            <a:endParaRPr lang="es-E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Marcador de imagen de diapositiva 1"/>
          <p:cNvSpPr>
            <a:spLocks noGrp="1" noRot="1" noChangeAspect="1"/>
          </p:cNvSpPr>
          <p:nvPr>
            <p:ph type="sldImg"/>
          </p:nvPr>
        </p:nvSpPr>
        <p:spPr>
          <a:ln/>
        </p:spPr>
      </p:sp>
      <p:sp>
        <p:nvSpPr>
          <p:cNvPr id="61442" name="Marcador de nota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a:t>NUEVA</a:t>
            </a:r>
          </a:p>
        </p:txBody>
      </p:sp>
      <p:sp>
        <p:nvSpPr>
          <p:cNvPr id="61443" name="Marcador de número de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566080F-3F94-8745-BB5A-424FC47D5566}" type="slidenum">
              <a:rPr lang="es-ES" sz="1200"/>
              <a:pPr eaLnBrk="1" hangingPunct="1"/>
              <a:t>21</a:t>
            </a:fld>
            <a:endParaRPr lang="es-E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smtClean="0"/>
              <a:t>Clic para editar título</a:t>
            </a:r>
            <a:endParaRPr lang="en-GB"/>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Haga clic para modificar el estilo de subtítulo del patrón</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809C1ED9-0B06-6945-A3BE-37AA085FDC23}" type="slidenum">
              <a:rPr lang="es-ES"/>
              <a:pPr>
                <a:defRPr/>
              </a:pPr>
              <a:t>‹Nr.›</a:t>
            </a:fld>
            <a:endParaRPr lang="es-ES"/>
          </a:p>
        </p:txBody>
      </p:sp>
    </p:spTree>
    <p:extLst>
      <p:ext uri="{BB962C8B-B14F-4D97-AF65-F5344CB8AC3E}">
        <p14:creationId xmlns:p14="http://schemas.microsoft.com/office/powerpoint/2010/main" val="2189623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n-GB"/>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255B107C-3DFF-2B47-AFD0-1C1908603099}" type="slidenum">
              <a:rPr lang="es-ES"/>
              <a:pPr>
                <a:defRPr/>
              </a:pPr>
              <a:t>‹Nr.›</a:t>
            </a:fld>
            <a:endParaRPr lang="es-ES"/>
          </a:p>
        </p:txBody>
      </p:sp>
    </p:spTree>
    <p:extLst>
      <p:ext uri="{BB962C8B-B14F-4D97-AF65-F5344CB8AC3E}">
        <p14:creationId xmlns:p14="http://schemas.microsoft.com/office/powerpoint/2010/main" val="4243495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smtClean="0"/>
              <a:t>Clic para editar título</a:t>
            </a:r>
            <a:endParaRPr lang="en-GB"/>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A8D2011F-6A63-4249-807A-2FBA36D0FC5D}" type="slidenum">
              <a:rPr lang="es-ES"/>
              <a:pPr>
                <a:defRPr/>
              </a:pPr>
              <a:t>‹Nr.›</a:t>
            </a:fld>
            <a:endParaRPr lang="es-ES"/>
          </a:p>
        </p:txBody>
      </p:sp>
    </p:spTree>
    <p:extLst>
      <p:ext uri="{BB962C8B-B14F-4D97-AF65-F5344CB8AC3E}">
        <p14:creationId xmlns:p14="http://schemas.microsoft.com/office/powerpoint/2010/main" val="679172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ido">
    <p:spTree>
      <p:nvGrpSpPr>
        <p:cNvPr id="1" name=""/>
        <p:cNvGrpSpPr/>
        <p:nvPr/>
      </p:nvGrpSpPr>
      <p:grpSpPr>
        <a:xfrm>
          <a:off x="0" y="0"/>
          <a:ext cx="0" cy="0"/>
          <a:chOff x="0" y="0"/>
          <a:chExt cx="0" cy="0"/>
        </a:xfrm>
      </p:grpSpPr>
      <p:sp>
        <p:nvSpPr>
          <p:cNvPr id="2" name="Marcador de contenido 1"/>
          <p:cNvSpPr>
            <a:spLocks noGrp="1"/>
          </p:cNvSpPr>
          <p:nvPr>
            <p:ph/>
          </p:nvPr>
        </p:nvSpPr>
        <p:spPr>
          <a:xfrm>
            <a:off x="457200" y="274638"/>
            <a:ext cx="8229600" cy="5851525"/>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633F306A-4F25-E44A-AF8A-FDA9CF02404D}" type="slidenum">
              <a:rPr lang="es-ES"/>
              <a:pPr>
                <a:defRPr/>
              </a:pPr>
              <a:t>‹Nr.›</a:t>
            </a:fld>
            <a:endParaRPr lang="es-ES"/>
          </a:p>
        </p:txBody>
      </p:sp>
    </p:spTree>
    <p:extLst>
      <p:ext uri="{BB962C8B-B14F-4D97-AF65-F5344CB8AC3E}">
        <p14:creationId xmlns:p14="http://schemas.microsoft.com/office/powerpoint/2010/main" val="41685724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ítulo, texto y 2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p>
            <a:r>
              <a:rPr lang="es-ES_tradnl" smtClean="0"/>
              <a:t>Clic para editar título</a:t>
            </a:r>
            <a:endParaRPr lang="en-GB"/>
          </a:p>
        </p:txBody>
      </p:sp>
      <p:sp>
        <p:nvSpPr>
          <p:cNvPr id="3" name="Marcador de texto 2"/>
          <p:cNvSpPr>
            <a:spLocks noGrp="1"/>
          </p:cNvSpPr>
          <p:nvPr>
            <p:ph type="body" sz="half" idx="1"/>
          </p:nvPr>
        </p:nvSpPr>
        <p:spPr>
          <a:xfrm>
            <a:off x="457200" y="1600200"/>
            <a:ext cx="4038600" cy="45259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GB"/>
          </a:p>
        </p:txBody>
      </p:sp>
      <p:sp>
        <p:nvSpPr>
          <p:cNvPr id="4" name="Marcador de contenido 3"/>
          <p:cNvSpPr>
            <a:spLocks noGrp="1"/>
          </p:cNvSpPr>
          <p:nvPr>
            <p:ph sz="quarter" idx="2"/>
          </p:nvPr>
        </p:nvSpPr>
        <p:spPr>
          <a:xfrm>
            <a:off x="4648200" y="1600200"/>
            <a:ext cx="4038600" cy="2185988"/>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GB"/>
          </a:p>
        </p:txBody>
      </p:sp>
      <p:sp>
        <p:nvSpPr>
          <p:cNvPr id="5" name="Marcador de contenido 4"/>
          <p:cNvSpPr>
            <a:spLocks noGrp="1"/>
          </p:cNvSpPr>
          <p:nvPr>
            <p:ph sz="quarter" idx="3"/>
          </p:nvPr>
        </p:nvSpPr>
        <p:spPr>
          <a:xfrm>
            <a:off x="4648200" y="3938588"/>
            <a:ext cx="4038600" cy="2187575"/>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GB"/>
          </a:p>
        </p:txBody>
      </p:sp>
      <p:sp>
        <p:nvSpPr>
          <p:cNvPr id="6" name="Rectangle 4"/>
          <p:cNvSpPr>
            <a:spLocks noGrp="1" noChangeArrowheads="1"/>
          </p:cNvSpPr>
          <p:nvPr>
            <p:ph type="dt" sz="half" idx="10"/>
          </p:nvPr>
        </p:nvSpPr>
        <p:spPr>
          <a:ln/>
        </p:spPr>
        <p:txBody>
          <a:bodyPr/>
          <a:lstStyle>
            <a:lvl1pPr>
              <a:defRPr/>
            </a:lvl1pPr>
          </a:lstStyle>
          <a:p>
            <a:pPr>
              <a:defRPr/>
            </a:pPr>
            <a:endParaRPr lang="es-ES"/>
          </a:p>
        </p:txBody>
      </p:sp>
      <p:sp>
        <p:nvSpPr>
          <p:cNvPr id="7" name="Rectangle 5"/>
          <p:cNvSpPr>
            <a:spLocks noGrp="1" noChangeArrowheads="1"/>
          </p:cNvSpPr>
          <p:nvPr>
            <p:ph type="ftr" sz="quarter" idx="11"/>
          </p:nvPr>
        </p:nvSpPr>
        <p:spPr>
          <a:ln/>
        </p:spPr>
        <p:txBody>
          <a:bodyPr/>
          <a:lstStyle>
            <a:lvl1pPr>
              <a:defRPr/>
            </a:lvl1pPr>
          </a:lstStyle>
          <a:p>
            <a:pPr>
              <a:defRPr/>
            </a:pPr>
            <a:endParaRPr lang="es-ES"/>
          </a:p>
        </p:txBody>
      </p:sp>
      <p:sp>
        <p:nvSpPr>
          <p:cNvPr id="8" name="Rectangle 6"/>
          <p:cNvSpPr>
            <a:spLocks noGrp="1" noChangeArrowheads="1"/>
          </p:cNvSpPr>
          <p:nvPr>
            <p:ph type="sldNum" sz="quarter" idx="12"/>
          </p:nvPr>
        </p:nvSpPr>
        <p:spPr>
          <a:ln/>
        </p:spPr>
        <p:txBody>
          <a:bodyPr/>
          <a:lstStyle>
            <a:lvl1pPr>
              <a:defRPr/>
            </a:lvl1pPr>
          </a:lstStyle>
          <a:p>
            <a:pPr>
              <a:defRPr/>
            </a:pPr>
            <a:fld id="{E52CEF58-DF5D-9A4B-B552-34D8C76E31A6}" type="slidenum">
              <a:rPr lang="es-ES"/>
              <a:pPr>
                <a:defRPr/>
              </a:pPr>
              <a:t>‹Nr.›</a:t>
            </a:fld>
            <a:endParaRPr lang="es-ES"/>
          </a:p>
        </p:txBody>
      </p:sp>
    </p:spTree>
    <p:extLst>
      <p:ext uri="{BB962C8B-B14F-4D97-AF65-F5344CB8AC3E}">
        <p14:creationId xmlns:p14="http://schemas.microsoft.com/office/powerpoint/2010/main" val="19201911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ítulo y 4 objetos">
    <p:spTree>
      <p:nvGrpSpPr>
        <p:cNvPr id="1" name=""/>
        <p:cNvGrpSpPr/>
        <p:nvPr/>
      </p:nvGrpSpPr>
      <p:grpSpPr>
        <a:xfrm>
          <a:off x="0" y="0"/>
          <a:ext cx="0" cy="0"/>
          <a:chOff x="0" y="0"/>
          <a:chExt cx="0" cy="0"/>
        </a:xfrm>
      </p:grpSpPr>
      <p:sp>
        <p:nvSpPr>
          <p:cNvPr id="2" name="Título 1"/>
          <p:cNvSpPr>
            <a:spLocks noGrp="1"/>
          </p:cNvSpPr>
          <p:nvPr>
            <p:ph type="title" sz="quarter"/>
          </p:nvPr>
        </p:nvSpPr>
        <p:spPr>
          <a:xfrm>
            <a:off x="457200" y="274638"/>
            <a:ext cx="8229600" cy="1143000"/>
          </a:xfrm>
        </p:spPr>
        <p:txBody>
          <a:bodyPr/>
          <a:lstStyle/>
          <a:p>
            <a:r>
              <a:rPr lang="es-ES_tradnl" smtClean="0"/>
              <a:t>Clic para editar título</a:t>
            </a:r>
            <a:endParaRPr lang="en-GB"/>
          </a:p>
        </p:txBody>
      </p:sp>
      <p:sp>
        <p:nvSpPr>
          <p:cNvPr id="3" name="Marcador de contenido 2"/>
          <p:cNvSpPr>
            <a:spLocks noGrp="1"/>
          </p:cNvSpPr>
          <p:nvPr>
            <p:ph sz="quarter" idx="1"/>
          </p:nvPr>
        </p:nvSpPr>
        <p:spPr>
          <a:xfrm>
            <a:off x="457200" y="1600200"/>
            <a:ext cx="4038600" cy="2185988"/>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GB"/>
          </a:p>
        </p:txBody>
      </p:sp>
      <p:sp>
        <p:nvSpPr>
          <p:cNvPr id="4" name="Marcador de contenido 3"/>
          <p:cNvSpPr>
            <a:spLocks noGrp="1"/>
          </p:cNvSpPr>
          <p:nvPr>
            <p:ph sz="quarter" idx="2"/>
          </p:nvPr>
        </p:nvSpPr>
        <p:spPr>
          <a:xfrm>
            <a:off x="4648200" y="1600200"/>
            <a:ext cx="4038600" cy="2185988"/>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GB"/>
          </a:p>
        </p:txBody>
      </p:sp>
      <p:sp>
        <p:nvSpPr>
          <p:cNvPr id="5" name="Marcador de contenido 4"/>
          <p:cNvSpPr>
            <a:spLocks noGrp="1"/>
          </p:cNvSpPr>
          <p:nvPr>
            <p:ph sz="quarter" idx="3"/>
          </p:nvPr>
        </p:nvSpPr>
        <p:spPr>
          <a:xfrm>
            <a:off x="457200" y="3938588"/>
            <a:ext cx="4038600" cy="2187575"/>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GB"/>
          </a:p>
        </p:txBody>
      </p:sp>
      <p:sp>
        <p:nvSpPr>
          <p:cNvPr id="6" name="Marcador de contenido 5"/>
          <p:cNvSpPr>
            <a:spLocks noGrp="1"/>
          </p:cNvSpPr>
          <p:nvPr>
            <p:ph sz="quarter" idx="4"/>
          </p:nvPr>
        </p:nvSpPr>
        <p:spPr>
          <a:xfrm>
            <a:off x="4648200" y="3938588"/>
            <a:ext cx="4038600" cy="2187575"/>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s-ES"/>
          </a:p>
        </p:txBody>
      </p:sp>
      <p:sp>
        <p:nvSpPr>
          <p:cNvPr id="8" name="Rectangle 5"/>
          <p:cNvSpPr>
            <a:spLocks noGrp="1" noChangeArrowheads="1"/>
          </p:cNvSpPr>
          <p:nvPr>
            <p:ph type="ftr" sz="quarter" idx="11"/>
          </p:nvPr>
        </p:nvSpPr>
        <p:spPr>
          <a:ln/>
        </p:spPr>
        <p:txBody>
          <a:bodyPr/>
          <a:lstStyle>
            <a:lvl1pPr>
              <a:defRPr/>
            </a:lvl1pPr>
          </a:lstStyle>
          <a:p>
            <a:pPr>
              <a:defRPr/>
            </a:pPr>
            <a:endParaRPr lang="es-ES"/>
          </a:p>
        </p:txBody>
      </p:sp>
      <p:sp>
        <p:nvSpPr>
          <p:cNvPr id="9" name="Rectangle 6"/>
          <p:cNvSpPr>
            <a:spLocks noGrp="1" noChangeArrowheads="1"/>
          </p:cNvSpPr>
          <p:nvPr>
            <p:ph type="sldNum" sz="quarter" idx="12"/>
          </p:nvPr>
        </p:nvSpPr>
        <p:spPr>
          <a:ln/>
        </p:spPr>
        <p:txBody>
          <a:bodyPr/>
          <a:lstStyle>
            <a:lvl1pPr>
              <a:defRPr/>
            </a:lvl1pPr>
          </a:lstStyle>
          <a:p>
            <a:pPr>
              <a:defRPr/>
            </a:pPr>
            <a:fld id="{7B25CC01-BB4F-DB4C-A3AA-C67CEE977CE1}" type="slidenum">
              <a:rPr lang="es-ES"/>
              <a:pPr>
                <a:defRPr/>
              </a:pPr>
              <a:t>‹Nr.›</a:t>
            </a:fld>
            <a:endParaRPr lang="es-ES"/>
          </a:p>
        </p:txBody>
      </p:sp>
    </p:spTree>
    <p:extLst>
      <p:ext uri="{BB962C8B-B14F-4D97-AF65-F5344CB8AC3E}">
        <p14:creationId xmlns:p14="http://schemas.microsoft.com/office/powerpoint/2010/main" val="3518544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n-GB"/>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E47887B4-AB08-7449-8AE2-3AB3BB96B86A}" type="slidenum">
              <a:rPr lang="es-ES"/>
              <a:pPr>
                <a:defRPr/>
              </a:pPr>
              <a:t>‹Nr.›</a:t>
            </a:fld>
            <a:endParaRPr lang="es-ES"/>
          </a:p>
        </p:txBody>
      </p:sp>
    </p:spTree>
    <p:extLst>
      <p:ext uri="{BB962C8B-B14F-4D97-AF65-F5344CB8AC3E}">
        <p14:creationId xmlns:p14="http://schemas.microsoft.com/office/powerpoint/2010/main" val="52088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n-GB"/>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BF6D0407-AB46-1545-B1C4-2F9CB2856A21}" type="slidenum">
              <a:rPr lang="es-ES"/>
              <a:pPr>
                <a:defRPr/>
              </a:pPr>
              <a:t>‹Nr.›</a:t>
            </a:fld>
            <a:endParaRPr lang="es-ES"/>
          </a:p>
        </p:txBody>
      </p:sp>
    </p:spTree>
    <p:extLst>
      <p:ext uri="{BB962C8B-B14F-4D97-AF65-F5344CB8AC3E}">
        <p14:creationId xmlns:p14="http://schemas.microsoft.com/office/powerpoint/2010/main" val="1032743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n-GB"/>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GB"/>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C5FFBE44-C1F5-2241-8F4F-EC9D2D88F8D0}" type="slidenum">
              <a:rPr lang="es-ES"/>
              <a:pPr>
                <a:defRPr/>
              </a:pPr>
              <a:t>‹Nr.›</a:t>
            </a:fld>
            <a:endParaRPr lang="es-ES"/>
          </a:p>
        </p:txBody>
      </p:sp>
    </p:spTree>
    <p:extLst>
      <p:ext uri="{BB962C8B-B14F-4D97-AF65-F5344CB8AC3E}">
        <p14:creationId xmlns:p14="http://schemas.microsoft.com/office/powerpoint/2010/main" val="2305401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n-GB"/>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GB"/>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s-ES"/>
          </a:p>
        </p:txBody>
      </p:sp>
      <p:sp>
        <p:nvSpPr>
          <p:cNvPr id="8" name="Rectangle 5"/>
          <p:cNvSpPr>
            <a:spLocks noGrp="1" noChangeArrowheads="1"/>
          </p:cNvSpPr>
          <p:nvPr>
            <p:ph type="ftr" sz="quarter" idx="11"/>
          </p:nvPr>
        </p:nvSpPr>
        <p:spPr>
          <a:ln/>
        </p:spPr>
        <p:txBody>
          <a:bodyPr/>
          <a:lstStyle>
            <a:lvl1pPr>
              <a:defRPr/>
            </a:lvl1pPr>
          </a:lstStyle>
          <a:p>
            <a:pPr>
              <a:defRPr/>
            </a:pPr>
            <a:endParaRPr lang="es-ES"/>
          </a:p>
        </p:txBody>
      </p:sp>
      <p:sp>
        <p:nvSpPr>
          <p:cNvPr id="9" name="Rectangle 6"/>
          <p:cNvSpPr>
            <a:spLocks noGrp="1" noChangeArrowheads="1"/>
          </p:cNvSpPr>
          <p:nvPr>
            <p:ph type="sldNum" sz="quarter" idx="12"/>
          </p:nvPr>
        </p:nvSpPr>
        <p:spPr>
          <a:ln/>
        </p:spPr>
        <p:txBody>
          <a:bodyPr/>
          <a:lstStyle>
            <a:lvl1pPr>
              <a:defRPr/>
            </a:lvl1pPr>
          </a:lstStyle>
          <a:p>
            <a:pPr>
              <a:defRPr/>
            </a:pPr>
            <a:fld id="{F9A2B6BA-99F2-5945-B48E-487681F057C5}" type="slidenum">
              <a:rPr lang="es-ES"/>
              <a:pPr>
                <a:defRPr/>
              </a:pPr>
              <a:t>‹Nr.›</a:t>
            </a:fld>
            <a:endParaRPr lang="es-ES"/>
          </a:p>
        </p:txBody>
      </p:sp>
    </p:spTree>
    <p:extLst>
      <p:ext uri="{BB962C8B-B14F-4D97-AF65-F5344CB8AC3E}">
        <p14:creationId xmlns:p14="http://schemas.microsoft.com/office/powerpoint/2010/main" val="857370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0EC23A47-E8E4-2743-92D0-9C832EABFB1D}" type="slidenum">
              <a:rPr lang="es-ES"/>
              <a:pPr>
                <a:defRPr/>
              </a:pPr>
              <a:t>‹Nr.›</a:t>
            </a:fld>
            <a:endParaRPr lang="es-ES"/>
          </a:p>
        </p:txBody>
      </p:sp>
    </p:spTree>
    <p:extLst>
      <p:ext uri="{BB962C8B-B14F-4D97-AF65-F5344CB8AC3E}">
        <p14:creationId xmlns:p14="http://schemas.microsoft.com/office/powerpoint/2010/main" val="4285621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p>
        </p:txBody>
      </p:sp>
      <p:sp>
        <p:nvSpPr>
          <p:cNvPr id="3" name="Rectangle 5"/>
          <p:cNvSpPr>
            <a:spLocks noGrp="1" noChangeArrowheads="1"/>
          </p:cNvSpPr>
          <p:nvPr>
            <p:ph type="ftr" sz="quarter" idx="11"/>
          </p:nvPr>
        </p:nvSpPr>
        <p:spPr>
          <a:ln/>
        </p:spPr>
        <p:txBody>
          <a:bodyPr/>
          <a:lstStyle>
            <a:lvl1pPr>
              <a:defRPr/>
            </a:lvl1pPr>
          </a:lstStyle>
          <a:p>
            <a:pPr>
              <a:defRPr/>
            </a:pPr>
            <a:endParaRPr lang="es-ES"/>
          </a:p>
        </p:txBody>
      </p:sp>
      <p:sp>
        <p:nvSpPr>
          <p:cNvPr id="4" name="Rectangle 6"/>
          <p:cNvSpPr>
            <a:spLocks noGrp="1" noChangeArrowheads="1"/>
          </p:cNvSpPr>
          <p:nvPr>
            <p:ph type="sldNum" sz="quarter" idx="12"/>
          </p:nvPr>
        </p:nvSpPr>
        <p:spPr>
          <a:ln/>
        </p:spPr>
        <p:txBody>
          <a:bodyPr/>
          <a:lstStyle>
            <a:lvl1pPr>
              <a:defRPr/>
            </a:lvl1pPr>
          </a:lstStyle>
          <a:p>
            <a:pPr>
              <a:defRPr/>
            </a:pPr>
            <a:fld id="{EAFAA945-41B1-124B-AF44-60F8D5BAB416}" type="slidenum">
              <a:rPr lang="es-ES"/>
              <a:pPr>
                <a:defRPr/>
              </a:pPr>
              <a:t>‹Nr.›</a:t>
            </a:fld>
            <a:endParaRPr lang="es-ES"/>
          </a:p>
        </p:txBody>
      </p:sp>
    </p:spTree>
    <p:extLst>
      <p:ext uri="{BB962C8B-B14F-4D97-AF65-F5344CB8AC3E}">
        <p14:creationId xmlns:p14="http://schemas.microsoft.com/office/powerpoint/2010/main" val="2125624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smtClean="0"/>
              <a:t>Clic para editar título</a:t>
            </a:r>
            <a:endParaRPr lang="en-GB"/>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GB"/>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64CB990E-065C-1349-A078-273D62837C1F}" type="slidenum">
              <a:rPr lang="es-ES"/>
              <a:pPr>
                <a:defRPr/>
              </a:pPr>
              <a:t>‹Nr.›</a:t>
            </a:fld>
            <a:endParaRPr lang="es-ES"/>
          </a:p>
        </p:txBody>
      </p:sp>
    </p:spTree>
    <p:extLst>
      <p:ext uri="{BB962C8B-B14F-4D97-AF65-F5344CB8AC3E}">
        <p14:creationId xmlns:p14="http://schemas.microsoft.com/office/powerpoint/2010/main" val="3151551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smtClean="0"/>
              <a:t>Clic para editar título</a:t>
            </a:r>
            <a:endParaRPr lang="en-GB"/>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4988097E-E0A1-3643-ABFD-16721B28ABDC}" type="slidenum">
              <a:rPr lang="es-ES"/>
              <a:pPr>
                <a:defRPr/>
              </a:pPr>
              <a:t>‹Nr.›</a:t>
            </a:fld>
            <a:endParaRPr lang="es-ES"/>
          </a:p>
        </p:txBody>
      </p:sp>
    </p:spTree>
    <p:extLst>
      <p:ext uri="{BB962C8B-B14F-4D97-AF65-F5344CB8AC3E}">
        <p14:creationId xmlns:p14="http://schemas.microsoft.com/office/powerpoint/2010/main" val="285436478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s-ES"/>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a typeface="+mn-ea"/>
                <a:cs typeface="+mn-cs"/>
              </a:defRPr>
            </a:lvl1pPr>
          </a:lstStyle>
          <a:p>
            <a:pPr>
              <a:defRPr/>
            </a:pPr>
            <a:endParaRPr lang="es-E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a typeface="+mn-ea"/>
                <a:cs typeface="+mn-cs"/>
              </a:defRPr>
            </a:lvl1pPr>
          </a:lstStyle>
          <a:p>
            <a:pPr>
              <a:defRPr/>
            </a:pPr>
            <a:endParaRPr lang="es-E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91B70069-7A7D-A543-AB90-6194E8CEB098}" type="slidenum">
              <a:rPr lang="es-ES"/>
              <a:pPr>
                <a:defRPr/>
              </a:pPr>
              <a:t>‹Nr.›</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ftr="0" dt="0"/>
  <p:txStyles>
    <p:title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4" Type="http://schemas.openxmlformats.org/officeDocument/2006/relationships/image" Target="../media/image22.jpeg"/><Relationship Id="rId5" Type="http://schemas.openxmlformats.org/officeDocument/2006/relationships/image" Target="../media/image23.png"/><Relationship Id="rId1" Type="http://schemas.openxmlformats.org/officeDocument/2006/relationships/slideLayout" Target="../slideLayouts/slideLayout2.xml"/><Relationship Id="rId2"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4" Type="http://schemas.openxmlformats.org/officeDocument/2006/relationships/image" Target="../media/image25.jpeg"/><Relationship Id="rId5" Type="http://schemas.openxmlformats.org/officeDocument/2006/relationships/image" Target="../media/image26.jpeg"/><Relationship Id="rId6" Type="http://schemas.openxmlformats.org/officeDocument/2006/relationships/image" Target="../media/image27.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4" Type="http://schemas.openxmlformats.org/officeDocument/2006/relationships/image" Target="../media/image28.jpeg"/><Relationship Id="rId5" Type="http://schemas.openxmlformats.org/officeDocument/2006/relationships/image" Target="../media/image26.jpeg"/><Relationship Id="rId6" Type="http://schemas.openxmlformats.org/officeDocument/2006/relationships/image" Target="../media/image24.jpe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4" Type="http://schemas.openxmlformats.org/officeDocument/2006/relationships/image" Target="../media/image30.jpeg"/><Relationship Id="rId5" Type="http://schemas.openxmlformats.org/officeDocument/2006/relationships/image" Target="../media/image31.jpeg"/><Relationship Id="rId6" Type="http://schemas.openxmlformats.org/officeDocument/2006/relationships/image" Target="../media/image32.jpeg"/><Relationship Id="rId7" Type="http://schemas.openxmlformats.org/officeDocument/2006/relationships/image" Target="../media/image33.jpeg"/><Relationship Id="rId8" Type="http://schemas.openxmlformats.org/officeDocument/2006/relationships/image" Target="../media/image34.emf"/><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4.xml.rels><?xml version="1.0" encoding="UTF-8" standalone="yes"?>
<Relationships xmlns="http://schemas.openxmlformats.org/package/2006/relationships"><Relationship Id="rId3" Type="http://schemas.openxmlformats.org/officeDocument/2006/relationships/image" Target="../media/image35.emf"/><Relationship Id="rId4" Type="http://schemas.openxmlformats.org/officeDocument/2006/relationships/image" Target="../media/image36.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6.xml"/><Relationship Id="rId4" Type="http://schemas.openxmlformats.org/officeDocument/2006/relationships/image" Target="../media/image29.jpeg"/><Relationship Id="rId5" Type="http://schemas.openxmlformats.org/officeDocument/2006/relationships/image" Target="../media/image30.jpeg"/><Relationship Id="rId6" Type="http://schemas.openxmlformats.org/officeDocument/2006/relationships/oleObject" Target="../embeddings/oleObject1.bin"/><Relationship Id="rId7" Type="http://schemas.openxmlformats.org/officeDocument/2006/relationships/image" Target="../media/image37.emf"/><Relationship Id="rId8" Type="http://schemas.openxmlformats.org/officeDocument/2006/relationships/oleObject" Target="../embeddings/oleObject2.bin"/><Relationship Id="rId9" Type="http://schemas.openxmlformats.org/officeDocument/2006/relationships/image" Target="../media/image38.emf"/><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7.xml"/><Relationship Id="rId4" Type="http://schemas.openxmlformats.org/officeDocument/2006/relationships/oleObject" Target="../embeddings/oleObject3.bin"/><Relationship Id="rId5" Type="http://schemas.openxmlformats.org/officeDocument/2006/relationships/image" Target="../media/image39.wmf"/><Relationship Id="rId6" Type="http://schemas.openxmlformats.org/officeDocument/2006/relationships/oleObject" Target="../embeddings/oleObject4.bin"/><Relationship Id="rId7" Type="http://schemas.openxmlformats.org/officeDocument/2006/relationships/image" Target="../media/image40.emf"/><Relationship Id="rId8" Type="http://schemas.openxmlformats.org/officeDocument/2006/relationships/image" Target="../media/image29.jpeg"/><Relationship Id="rId9" Type="http://schemas.openxmlformats.org/officeDocument/2006/relationships/image" Target="../media/image30.jpeg"/><Relationship Id="rId1" Type="http://schemas.openxmlformats.org/officeDocument/2006/relationships/vmlDrawing" Target="../drawings/vmlDrawing2.vml"/><Relationship Id="rId2"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jpeg"/><Relationship Id="rId3" Type="http://schemas.openxmlformats.org/officeDocument/2006/relationships/image" Target="../media/image42.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3.png"/><Relationship Id="rId3" Type="http://schemas.openxmlformats.org/officeDocument/2006/relationships/image" Target="../media/image44.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5.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4" Type="http://schemas.openxmlformats.org/officeDocument/2006/relationships/image" Target="../media/image43.png"/><Relationship Id="rId5" Type="http://schemas.openxmlformats.org/officeDocument/2006/relationships/image" Target="../media/image47.png"/><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4" Type="http://schemas.openxmlformats.org/officeDocument/2006/relationships/image" Target="../media/image47.png"/><Relationship Id="rId5" Type="http://schemas.openxmlformats.org/officeDocument/2006/relationships/image" Target="../media/image48.gif"/><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9.jpeg"/><Relationship Id="rId3" Type="http://schemas.openxmlformats.org/officeDocument/2006/relationships/image" Target="../media/image50.jpeg"/></Relationships>
</file>

<file path=ppt/slides/_rels/slide23.xml.rels><?xml version="1.0" encoding="UTF-8" standalone="yes"?>
<Relationships xmlns="http://schemas.openxmlformats.org/package/2006/relationships"><Relationship Id="rId3" Type="http://schemas.openxmlformats.org/officeDocument/2006/relationships/image" Target="../media/image52.jpeg"/><Relationship Id="rId4" Type="http://schemas.openxmlformats.org/officeDocument/2006/relationships/image" Target="../media/image53.jpeg"/><Relationship Id="rId1" Type="http://schemas.openxmlformats.org/officeDocument/2006/relationships/slideLayout" Target="../slideLayouts/slideLayout7.xml"/><Relationship Id="rId2" Type="http://schemas.openxmlformats.org/officeDocument/2006/relationships/image" Target="../media/image51.png"/></Relationships>
</file>

<file path=ppt/slides/_rels/slide24.xml.rels><?xml version="1.0" encoding="UTF-8" standalone="yes"?>
<Relationships xmlns="http://schemas.openxmlformats.org/package/2006/relationships"><Relationship Id="rId3" Type="http://schemas.openxmlformats.org/officeDocument/2006/relationships/image" Target="../media/image55.jpeg"/><Relationship Id="rId4" Type="http://schemas.openxmlformats.org/officeDocument/2006/relationships/image" Target="../media/image56.jpeg"/><Relationship Id="rId5" Type="http://schemas.openxmlformats.org/officeDocument/2006/relationships/image" Target="../media/image57.jpeg"/><Relationship Id="rId6" Type="http://schemas.openxmlformats.org/officeDocument/2006/relationships/image" Target="../media/image58.png"/><Relationship Id="rId1" Type="http://schemas.openxmlformats.org/officeDocument/2006/relationships/slideLayout" Target="../slideLayouts/slideLayout2.xml"/><Relationship Id="rId2" Type="http://schemas.openxmlformats.org/officeDocument/2006/relationships/image" Target="../media/image54.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9.png"/><Relationship Id="rId3" Type="http://schemas.openxmlformats.org/officeDocument/2006/relationships/image" Target="../media/image60.jpeg"/></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5.bin"/><Relationship Id="rId4" Type="http://schemas.openxmlformats.org/officeDocument/2006/relationships/image" Target="../media/image61.wmf"/><Relationship Id="rId5" Type="http://schemas.openxmlformats.org/officeDocument/2006/relationships/oleObject" Target="../embeddings/oleObject6.bin"/><Relationship Id="rId6" Type="http://schemas.openxmlformats.org/officeDocument/2006/relationships/image" Target="../media/image62.wmf"/><Relationship Id="rId7" Type="http://schemas.openxmlformats.org/officeDocument/2006/relationships/oleObject" Target="../embeddings/oleObject7.bin"/><Relationship Id="rId8" Type="http://schemas.openxmlformats.org/officeDocument/2006/relationships/image" Target="../media/image63.wmf"/><Relationship Id="rId1" Type="http://schemas.openxmlformats.org/officeDocument/2006/relationships/vmlDrawing" Target="../drawings/vmlDrawing3.vml"/><Relationship Id="rId2"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8.bin"/><Relationship Id="rId4" Type="http://schemas.openxmlformats.org/officeDocument/2006/relationships/image" Target="../media/image64.wmf"/><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1" Type="http://schemas.openxmlformats.org/officeDocument/2006/relationships/vmlDrawing" Target="../drawings/vmlDrawing4.vml"/><Relationship Id="rId2"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image" Target="../media/image71.png"/><Relationship Id="rId6" Type="http://schemas.openxmlformats.org/officeDocument/2006/relationships/image" Target="../media/image72.png"/><Relationship Id="rId7" Type="http://schemas.openxmlformats.org/officeDocument/2006/relationships/image" Target="../media/image73.png"/><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29.xml.rels><?xml version="1.0" encoding="UTF-8" standalone="yes"?>
<Relationships xmlns="http://schemas.openxmlformats.org/package/2006/relationships"><Relationship Id="rId3" Type="http://schemas.openxmlformats.org/officeDocument/2006/relationships/image" Target="../media/image75.jpeg"/><Relationship Id="rId4" Type="http://schemas.openxmlformats.org/officeDocument/2006/relationships/image" Target="../media/image76.jpeg"/><Relationship Id="rId1" Type="http://schemas.openxmlformats.org/officeDocument/2006/relationships/slideLayout" Target="../slideLayouts/slideLayout2.xml"/><Relationship Id="rId2" Type="http://schemas.openxmlformats.org/officeDocument/2006/relationships/image" Target="../media/image7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78.jpeg"/><Relationship Id="rId4" Type="http://schemas.openxmlformats.org/officeDocument/2006/relationships/image" Target="../media/image79.jpeg"/><Relationship Id="rId1" Type="http://schemas.openxmlformats.org/officeDocument/2006/relationships/slideLayout" Target="../slideLayouts/slideLayout7.xml"/><Relationship Id="rId2" Type="http://schemas.openxmlformats.org/officeDocument/2006/relationships/image" Target="../media/image77.jpeg"/></Relationships>
</file>

<file path=ppt/slides/_rels/slide31.xml.rels><?xml version="1.0" encoding="UTF-8" standalone="yes"?>
<Relationships xmlns="http://schemas.openxmlformats.org/package/2006/relationships"><Relationship Id="rId3" Type="http://schemas.openxmlformats.org/officeDocument/2006/relationships/image" Target="../media/image81.jpeg"/><Relationship Id="rId4" Type="http://schemas.openxmlformats.org/officeDocument/2006/relationships/image" Target="../media/image82.jpeg"/><Relationship Id="rId1" Type="http://schemas.openxmlformats.org/officeDocument/2006/relationships/slideLayout" Target="../slideLayouts/slideLayout7.xml"/><Relationship Id="rId2" Type="http://schemas.openxmlformats.org/officeDocument/2006/relationships/image" Target="../media/image80.jpeg"/></Relationships>
</file>

<file path=ppt/slides/_rels/slide32.xml.rels><?xml version="1.0" encoding="UTF-8" standalone="yes"?>
<Relationships xmlns="http://schemas.openxmlformats.org/package/2006/relationships"><Relationship Id="rId3" Type="http://schemas.openxmlformats.org/officeDocument/2006/relationships/image" Target="../media/image84.jpeg"/><Relationship Id="rId4" Type="http://schemas.openxmlformats.org/officeDocument/2006/relationships/image" Target="../media/image85.jpeg"/><Relationship Id="rId1" Type="http://schemas.openxmlformats.org/officeDocument/2006/relationships/slideLayout" Target="../slideLayouts/slideLayout2.xml"/><Relationship Id="rId2" Type="http://schemas.openxmlformats.org/officeDocument/2006/relationships/image" Target="../media/image83.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6.jpeg"/><Relationship Id="rId3" Type="http://schemas.openxmlformats.org/officeDocument/2006/relationships/image" Target="../media/image87.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8.jpeg"/><Relationship Id="rId3" Type="http://schemas.openxmlformats.org/officeDocument/2006/relationships/image" Target="../media/image89.jpeg"/></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4" Type="http://schemas.openxmlformats.org/officeDocument/2006/relationships/image" Target="../media/image91.jpeg"/><Relationship Id="rId5" Type="http://schemas.openxmlformats.org/officeDocument/2006/relationships/image" Target="../media/image92.jpeg"/><Relationship Id="rId6" Type="http://schemas.openxmlformats.org/officeDocument/2006/relationships/image" Target="../media/image93.jpeg"/><Relationship Id="rId7" Type="http://schemas.openxmlformats.org/officeDocument/2006/relationships/image" Target="../media/image94.jpeg"/><Relationship Id="rId1" Type="http://schemas.openxmlformats.org/officeDocument/2006/relationships/slideLayout" Target="../slideLayouts/slideLayout2.xml"/><Relationship Id="rId2" Type="http://schemas.openxmlformats.org/officeDocument/2006/relationships/image" Target="../media/image90.png"/></Relationships>
</file>

<file path=ppt/slides/_rels/slide36.xml.rels><?xml version="1.0" encoding="UTF-8" standalone="yes"?>
<Relationships xmlns="http://schemas.openxmlformats.org/package/2006/relationships"><Relationship Id="rId3" Type="http://schemas.openxmlformats.org/officeDocument/2006/relationships/image" Target="../media/image95.jpeg"/><Relationship Id="rId4" Type="http://schemas.openxmlformats.org/officeDocument/2006/relationships/image" Target="../media/image96.jpeg"/><Relationship Id="rId5" Type="http://schemas.openxmlformats.org/officeDocument/2006/relationships/image" Target="../media/image97.jpeg"/><Relationship Id="rId6" Type="http://schemas.openxmlformats.org/officeDocument/2006/relationships/image" Target="../media/image98.jpeg"/><Relationship Id="rId7" Type="http://schemas.openxmlformats.org/officeDocument/2006/relationships/image" Target="../media/image99.jpeg"/><Relationship Id="rId8" Type="http://schemas.openxmlformats.org/officeDocument/2006/relationships/image" Target="../media/image100.jpeg"/><Relationship Id="rId1" Type="http://schemas.openxmlformats.org/officeDocument/2006/relationships/slideLayout" Target="../slideLayouts/slideLayout2.xml"/><Relationship Id="rId2" Type="http://schemas.openxmlformats.org/officeDocument/2006/relationships/image" Target="../media/image60.jpeg"/></Relationships>
</file>

<file path=ppt/slides/_rels/slide37.xml.rels><?xml version="1.0" encoding="UTF-8" standalone="yes"?>
<Relationships xmlns="http://schemas.openxmlformats.org/package/2006/relationships"><Relationship Id="rId3" Type="http://schemas.openxmlformats.org/officeDocument/2006/relationships/image" Target="../media/image102.jpeg"/><Relationship Id="rId4" Type="http://schemas.openxmlformats.org/officeDocument/2006/relationships/image" Target="../media/image103.jpeg"/><Relationship Id="rId5" Type="http://schemas.openxmlformats.org/officeDocument/2006/relationships/image" Target="../media/image104.jpeg"/><Relationship Id="rId1" Type="http://schemas.openxmlformats.org/officeDocument/2006/relationships/slideLayout" Target="../slideLayouts/slideLayout4.xml"/><Relationship Id="rId2" Type="http://schemas.openxmlformats.org/officeDocument/2006/relationships/image" Target="../media/image101.jpeg"/></Relationships>
</file>

<file path=ppt/slides/_rels/slide38.xml.rels><?xml version="1.0" encoding="UTF-8" standalone="yes"?>
<Relationships xmlns="http://schemas.openxmlformats.org/package/2006/relationships"><Relationship Id="rId3" Type="http://schemas.openxmlformats.org/officeDocument/2006/relationships/image" Target="../media/image106.jpeg"/><Relationship Id="rId4" Type="http://schemas.openxmlformats.org/officeDocument/2006/relationships/image" Target="../media/image107.jpeg"/><Relationship Id="rId5" Type="http://schemas.openxmlformats.org/officeDocument/2006/relationships/image" Target="../media/image108.jpeg"/><Relationship Id="rId6" Type="http://schemas.openxmlformats.org/officeDocument/2006/relationships/image" Target="../media/image109.jpeg"/><Relationship Id="rId1" Type="http://schemas.openxmlformats.org/officeDocument/2006/relationships/slideLayout" Target="../slideLayouts/slideLayout2.xml"/><Relationship Id="rId2" Type="http://schemas.openxmlformats.org/officeDocument/2006/relationships/image" Target="../media/image105.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0.jpeg"/><Relationship Id="rId3" Type="http://schemas.openxmlformats.org/officeDocument/2006/relationships/image" Target="../media/image11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5.jpeg"/><Relationship Id="rId3" Type="http://schemas.openxmlformats.org/officeDocument/2006/relationships/image" Target="../media/image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10.jpeg"/><Relationship Id="rId5" Type="http://schemas.openxmlformats.org/officeDocument/2006/relationships/image" Target="../media/image11.jpeg"/><Relationship Id="rId6" Type="http://schemas.openxmlformats.org/officeDocument/2006/relationships/image" Target="../media/image12.jpeg"/><Relationship Id="rId1" Type="http://schemas.openxmlformats.org/officeDocument/2006/relationships/slideLayout" Target="../slideLayouts/slideLayout14.xml"/><Relationship Id="rId2"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4" Type="http://schemas.openxmlformats.org/officeDocument/2006/relationships/image" Target="../media/image15.jpeg"/><Relationship Id="rId1" Type="http://schemas.openxmlformats.org/officeDocument/2006/relationships/slideLayout" Target="../slideLayouts/slideLayout2.xml"/><Relationship Id="rId2"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4" Type="http://schemas.openxmlformats.org/officeDocument/2006/relationships/image" Target="../media/image16.png"/><Relationship Id="rId5"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eg"/><Relationship Id="rId3"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ctrTitle"/>
          </p:nvPr>
        </p:nvSpPr>
        <p:spPr>
          <a:xfrm>
            <a:off x="755650" y="260350"/>
            <a:ext cx="7772400" cy="1470025"/>
          </a:xfrm>
        </p:spPr>
        <p:txBody>
          <a:bodyPr/>
          <a:lstStyle/>
          <a:p>
            <a:pPr eaLnBrk="1" hangingPunct="1"/>
            <a:r>
              <a:rPr lang="es-ES" sz="4800" b="1">
                <a:latin typeface="Arial" charset="0"/>
              </a:rPr>
              <a:t>Lo que hay que ver en…</a:t>
            </a:r>
          </a:p>
        </p:txBody>
      </p:sp>
      <p:sp>
        <p:nvSpPr>
          <p:cNvPr id="17410" name="Rectangle 3"/>
          <p:cNvSpPr>
            <a:spLocks noGrp="1" noChangeArrowheads="1"/>
          </p:cNvSpPr>
          <p:nvPr>
            <p:ph type="subTitle" idx="1"/>
          </p:nvPr>
        </p:nvSpPr>
        <p:spPr>
          <a:xfrm>
            <a:off x="144463" y="5084763"/>
            <a:ext cx="8820150" cy="792162"/>
          </a:xfrm>
        </p:spPr>
        <p:txBody>
          <a:bodyPr/>
          <a:lstStyle/>
          <a:p>
            <a:pPr eaLnBrk="1" hangingPunct="1"/>
            <a:r>
              <a:rPr lang="es-ES" sz="4000" dirty="0">
                <a:solidFill>
                  <a:srgbClr val="A50021"/>
                </a:solidFill>
                <a:latin typeface="Monotype Corsiva" charset="0"/>
              </a:rPr>
              <a:t>La película vista desde la </a:t>
            </a:r>
            <a:r>
              <a:rPr lang="es-ES" sz="4000" dirty="0" smtClean="0">
                <a:solidFill>
                  <a:srgbClr val="A50021"/>
                </a:solidFill>
                <a:latin typeface="Monotype Corsiva" charset="0"/>
              </a:rPr>
              <a:t>Óptica!</a:t>
            </a:r>
            <a:endParaRPr lang="es-ES" sz="4000" dirty="0">
              <a:solidFill>
                <a:srgbClr val="A50021"/>
              </a:solidFill>
              <a:latin typeface="Monotype Corsiva" charset="0"/>
            </a:endParaRPr>
          </a:p>
        </p:txBody>
      </p:sp>
      <p:pic>
        <p:nvPicPr>
          <p:cNvPr id="17411" name="Picture 5" descr="M&amp;C titul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927225"/>
            <a:ext cx="8135938" cy="272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6" descr="M&amp;C direccion p wei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5525" y="3789363"/>
            <a:ext cx="2159000"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Text Box 9"/>
          <p:cNvSpPr txBox="1">
            <a:spLocks noChangeArrowheads="1"/>
          </p:cNvSpPr>
          <p:nvPr/>
        </p:nvSpPr>
        <p:spPr bwMode="auto">
          <a:xfrm>
            <a:off x="1763713" y="5949950"/>
            <a:ext cx="59039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_tradnl" b="1"/>
              <a:t>María S. Millán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Marcador de número de diapositiva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ABB7028-B4B6-6441-B745-E2D35495663C}" type="slidenum">
              <a:rPr lang="es-ES" sz="1400"/>
              <a:pPr eaLnBrk="1" hangingPunct="1"/>
              <a:t>10</a:t>
            </a:fld>
            <a:endParaRPr lang="es-ES" sz="1400"/>
          </a:p>
        </p:txBody>
      </p:sp>
      <p:sp>
        <p:nvSpPr>
          <p:cNvPr id="25602" name="Rectangle 2"/>
          <p:cNvSpPr>
            <a:spLocks noGrp="1" noChangeArrowheads="1"/>
          </p:cNvSpPr>
          <p:nvPr>
            <p:ph type="title"/>
          </p:nvPr>
        </p:nvSpPr>
        <p:spPr/>
        <p:txBody>
          <a:bodyPr/>
          <a:lstStyle/>
          <a:p>
            <a:pPr eaLnBrk="1" hangingPunct="1"/>
            <a:r>
              <a:rPr lang="es-ES">
                <a:latin typeface="Arial" charset="0"/>
              </a:rPr>
              <a:t>Lupa</a:t>
            </a:r>
          </a:p>
        </p:txBody>
      </p:sp>
      <p:pic>
        <p:nvPicPr>
          <p:cNvPr id="25603" name="Picture 4" descr="lupa fasmido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9625" y="3881438"/>
            <a:ext cx="431800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4" name="Picture 5" descr="lupa fasmido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875" y="1670050"/>
            <a:ext cx="431800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6" descr="lupa fasmido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3881438"/>
            <a:ext cx="4314825"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6" name="Text Box 7"/>
          <p:cNvSpPr txBox="1">
            <a:spLocks noChangeArrowheads="1"/>
          </p:cNvSpPr>
          <p:nvPr/>
        </p:nvSpPr>
        <p:spPr bwMode="auto">
          <a:xfrm>
            <a:off x="-34925" y="118745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t>Lente convergente de pocos aumentos.</a:t>
            </a:r>
          </a:p>
        </p:txBody>
      </p:sp>
      <p:sp>
        <p:nvSpPr>
          <p:cNvPr id="25607" name="Text Box 8"/>
          <p:cNvSpPr txBox="1">
            <a:spLocks noChangeArrowheads="1"/>
          </p:cNvSpPr>
          <p:nvPr/>
        </p:nvSpPr>
        <p:spPr bwMode="auto">
          <a:xfrm>
            <a:off x="1187450" y="6035675"/>
            <a:ext cx="67691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solidFill>
                  <a:srgbClr val="A50021"/>
                </a:solidFill>
                <a:latin typeface="Monotype Corsiva" charset="0"/>
              </a:rPr>
              <a:t>El fásmido utiliza el camuflaje para confundirse con la rama.  Jack  descubre en este insecto una brillante idea.</a:t>
            </a:r>
          </a:p>
        </p:txBody>
      </p:sp>
      <p:sp>
        <p:nvSpPr>
          <p:cNvPr id="25608" name="Text Box 9"/>
          <p:cNvSpPr txBox="1">
            <a:spLocks noChangeArrowheads="1"/>
          </p:cNvSpPr>
          <p:nvPr/>
        </p:nvSpPr>
        <p:spPr bwMode="auto">
          <a:xfrm>
            <a:off x="250825" y="3878263"/>
            <a:ext cx="2089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es-ES" sz="1800">
                <a:solidFill>
                  <a:schemeClr val="bg1"/>
                </a:solidFill>
              </a:rPr>
              <a:t>Objeto real entre el foco y la lente</a:t>
            </a:r>
          </a:p>
        </p:txBody>
      </p:sp>
      <p:sp>
        <p:nvSpPr>
          <p:cNvPr id="25609" name="Text Box 10"/>
          <p:cNvSpPr txBox="1">
            <a:spLocks noChangeArrowheads="1"/>
          </p:cNvSpPr>
          <p:nvPr/>
        </p:nvSpPr>
        <p:spPr bwMode="auto">
          <a:xfrm>
            <a:off x="5003800" y="5654675"/>
            <a:ext cx="41036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sz="1800">
                <a:solidFill>
                  <a:schemeClr val="bg1"/>
                </a:solidFill>
              </a:rPr>
              <a:t>Imagen aumentada, directa y virtual</a:t>
            </a:r>
          </a:p>
        </p:txBody>
      </p:sp>
      <p:pic>
        <p:nvPicPr>
          <p:cNvPr id="11" name="Picture 1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5628" y="1772816"/>
            <a:ext cx="1999935"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Marcador de número de diapositiva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6335112-E282-F441-92EF-94E40F379C4E}" type="slidenum">
              <a:rPr lang="es-ES" sz="1400"/>
              <a:pPr eaLnBrk="1" hangingPunct="1"/>
              <a:t>11</a:t>
            </a:fld>
            <a:endParaRPr lang="es-ES" sz="1400"/>
          </a:p>
        </p:txBody>
      </p:sp>
      <p:sp>
        <p:nvSpPr>
          <p:cNvPr id="26626" name="Rectangle 2"/>
          <p:cNvSpPr>
            <a:spLocks noGrp="1" noChangeArrowheads="1"/>
          </p:cNvSpPr>
          <p:nvPr>
            <p:ph type="title"/>
          </p:nvPr>
        </p:nvSpPr>
        <p:spPr/>
        <p:txBody>
          <a:bodyPr/>
          <a:lstStyle/>
          <a:p>
            <a:pPr eaLnBrk="1" hangingPunct="1"/>
            <a:r>
              <a:rPr lang="es-ES">
                <a:latin typeface="Arial" charset="0"/>
              </a:rPr>
              <a:t>Lupa</a:t>
            </a:r>
          </a:p>
        </p:txBody>
      </p:sp>
      <p:pic>
        <p:nvPicPr>
          <p:cNvPr id="26627" name="Picture 4" descr="lupa de escritorio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1850" y="4005263"/>
            <a:ext cx="4440238" cy="251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Picture 5" descr="lupa de escritorio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25" y="2492375"/>
            <a:ext cx="4440238" cy="251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6" descr="lupa de escritorio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21213" y="1412875"/>
            <a:ext cx="4440237" cy="251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0" name="Text Box 7"/>
          <p:cNvSpPr txBox="1">
            <a:spLocks noChangeArrowheads="1"/>
          </p:cNvSpPr>
          <p:nvPr/>
        </p:nvSpPr>
        <p:spPr bwMode="auto">
          <a:xfrm>
            <a:off x="250825" y="1790700"/>
            <a:ext cx="288131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sz="2000"/>
              <a:t>Objeto real más allá del foco objeto de la lente</a:t>
            </a:r>
          </a:p>
        </p:txBody>
      </p:sp>
      <p:sp>
        <p:nvSpPr>
          <p:cNvPr id="26631" name="Text Box 8"/>
          <p:cNvSpPr txBox="1">
            <a:spLocks noChangeArrowheads="1"/>
          </p:cNvSpPr>
          <p:nvPr/>
        </p:nvSpPr>
        <p:spPr bwMode="auto">
          <a:xfrm>
            <a:off x="7307263" y="1484313"/>
            <a:ext cx="172878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sz="2000">
                <a:solidFill>
                  <a:schemeClr val="bg1"/>
                </a:solidFill>
              </a:rPr>
              <a:t>Imagen real e invertida</a:t>
            </a:r>
          </a:p>
        </p:txBody>
      </p:sp>
      <p:sp>
        <p:nvSpPr>
          <p:cNvPr id="26632" name="Text Box 9"/>
          <p:cNvSpPr txBox="1">
            <a:spLocks noChangeArrowheads="1"/>
          </p:cNvSpPr>
          <p:nvPr/>
        </p:nvSpPr>
        <p:spPr bwMode="auto">
          <a:xfrm>
            <a:off x="82550" y="5229225"/>
            <a:ext cx="44275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solidFill>
                  <a:srgbClr val="A50021"/>
                </a:solidFill>
                <a:latin typeface="Monotype Corsiva" charset="0"/>
              </a:rPr>
              <a:t>Stephen trata de concentrarse mientras los demás preparan los cañones</a:t>
            </a:r>
          </a:p>
        </p:txBody>
      </p:sp>
      <p:sp>
        <p:nvSpPr>
          <p:cNvPr id="26633" name="Text Box 10"/>
          <p:cNvSpPr txBox="1">
            <a:spLocks noChangeArrowheads="1"/>
          </p:cNvSpPr>
          <p:nvPr/>
        </p:nvSpPr>
        <p:spPr bwMode="auto">
          <a:xfrm>
            <a:off x="900113" y="6092825"/>
            <a:ext cx="36004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endParaRPr lang="en-GB" sz="1800"/>
          </a:p>
        </p:txBody>
      </p:sp>
      <p:sp>
        <p:nvSpPr>
          <p:cNvPr id="26634" name="Text Box 11"/>
          <p:cNvSpPr txBox="1">
            <a:spLocks noChangeArrowheads="1"/>
          </p:cNvSpPr>
          <p:nvPr/>
        </p:nvSpPr>
        <p:spPr bwMode="auto">
          <a:xfrm>
            <a:off x="179388" y="6232525"/>
            <a:ext cx="450056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30000"/>
              </a:spcBef>
            </a:pPr>
            <a:r>
              <a:rPr lang="es-ES" sz="1600"/>
              <a:t>Stephen se ajusta el tapón del oído. A través de la lupa se ve la imagen invertida de su mano</a:t>
            </a:r>
          </a:p>
        </p:txBody>
      </p:sp>
      <p:pic>
        <p:nvPicPr>
          <p:cNvPr id="12" name="Picture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1043607" y="116632"/>
            <a:ext cx="1944216" cy="1750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7" name="Picture 4" descr="lupa fasmido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5364163"/>
            <a:ext cx="2987675" cy="149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8" name="Marcador de número de diapositiva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5BCE6FE-D4BC-1E4F-A1EB-85065F130386}" type="slidenum">
              <a:rPr lang="es-ES" sz="1400"/>
              <a:pPr eaLnBrk="1" hangingPunct="1"/>
              <a:t>12</a:t>
            </a:fld>
            <a:endParaRPr lang="es-ES" sz="1400"/>
          </a:p>
        </p:txBody>
      </p:sp>
      <p:grpSp>
        <p:nvGrpSpPr>
          <p:cNvPr id="50179" name="Agrupar 33"/>
          <p:cNvGrpSpPr>
            <a:grpSpLocks/>
          </p:cNvGrpSpPr>
          <p:nvPr/>
        </p:nvGrpSpPr>
        <p:grpSpPr bwMode="auto">
          <a:xfrm>
            <a:off x="323850" y="2781300"/>
            <a:ext cx="8394700" cy="2700338"/>
            <a:chOff x="44450" y="2438400"/>
            <a:chExt cx="8394700" cy="2700338"/>
          </a:xfrm>
        </p:grpSpPr>
        <p:grpSp>
          <p:nvGrpSpPr>
            <p:cNvPr id="50201" name="Group 3"/>
            <p:cNvGrpSpPr>
              <a:grpSpLocks/>
            </p:cNvGrpSpPr>
            <p:nvPr/>
          </p:nvGrpSpPr>
          <p:grpSpPr bwMode="auto">
            <a:xfrm>
              <a:off x="117475" y="2438400"/>
              <a:ext cx="8321675" cy="2700338"/>
              <a:chOff x="2801" y="5962"/>
              <a:chExt cx="6660" cy="2160"/>
            </a:xfrm>
          </p:grpSpPr>
          <p:sp>
            <p:nvSpPr>
              <p:cNvPr id="50220" name="Line 4"/>
              <p:cNvSpPr>
                <a:spLocks noChangeShapeType="1"/>
              </p:cNvSpPr>
              <p:nvPr/>
            </p:nvSpPr>
            <p:spPr bwMode="auto">
              <a:xfrm>
                <a:off x="2801" y="7058"/>
                <a:ext cx="6660" cy="0"/>
              </a:xfrm>
              <a:prstGeom prst="line">
                <a:avLst/>
              </a:prstGeom>
              <a:noFill/>
              <a:ln w="9525">
                <a:solidFill>
                  <a:srgbClr val="000000"/>
                </a:solidFill>
                <a:prstDash val="dashDot"/>
                <a:round/>
                <a:headEnd/>
                <a:tailEnd/>
              </a:ln>
              <a:extLst>
                <a:ext uri="{909E8E84-426E-40dd-AFC4-6F175D3DCCD1}">
                  <a14:hiddenFill xmlns:a14="http://schemas.microsoft.com/office/drawing/2010/main">
                    <a:noFill/>
                  </a14:hiddenFill>
                </a:ext>
              </a:extLst>
            </p:spPr>
            <p:txBody>
              <a:bodyPr/>
              <a:lstStyle/>
              <a:p>
                <a:endParaRPr lang="es-ES"/>
              </a:p>
            </p:txBody>
          </p:sp>
          <p:sp>
            <p:nvSpPr>
              <p:cNvPr id="50221" name="Line 5"/>
              <p:cNvSpPr>
                <a:spLocks noChangeShapeType="1"/>
              </p:cNvSpPr>
              <p:nvPr/>
            </p:nvSpPr>
            <p:spPr bwMode="auto">
              <a:xfrm>
                <a:off x="5105" y="6774"/>
                <a:ext cx="1" cy="283"/>
              </a:xfrm>
              <a:prstGeom prst="line">
                <a:avLst/>
              </a:prstGeom>
              <a:noFill/>
              <a:ln w="9525">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es-ES"/>
              </a:p>
            </p:txBody>
          </p:sp>
          <p:sp>
            <p:nvSpPr>
              <p:cNvPr id="50222" name="Oval 6"/>
              <p:cNvSpPr>
                <a:spLocks noChangeArrowheads="1"/>
              </p:cNvSpPr>
              <p:nvPr/>
            </p:nvSpPr>
            <p:spPr bwMode="auto">
              <a:xfrm>
                <a:off x="5861" y="6142"/>
                <a:ext cx="180" cy="1800"/>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223" name="Line 7"/>
              <p:cNvSpPr>
                <a:spLocks noChangeShapeType="1"/>
              </p:cNvSpPr>
              <p:nvPr/>
            </p:nvSpPr>
            <p:spPr bwMode="auto">
              <a:xfrm>
                <a:off x="5957" y="5962"/>
                <a:ext cx="1" cy="2160"/>
              </a:xfrm>
              <a:prstGeom prst="line">
                <a:avLst/>
              </a:prstGeom>
              <a:noFill/>
              <a:ln w="9525">
                <a:solidFill>
                  <a:srgbClr val="000000"/>
                </a:solidFill>
                <a:prstDash val="dashDot"/>
                <a:round/>
                <a:headEnd/>
                <a:tailEnd/>
              </a:ln>
              <a:extLst>
                <a:ext uri="{909E8E84-426E-40dd-AFC4-6F175D3DCCD1}">
                  <a14:hiddenFill xmlns:a14="http://schemas.microsoft.com/office/drawing/2010/main">
                    <a:noFill/>
                  </a14:hiddenFill>
                </a:ext>
              </a:extLst>
            </p:spPr>
            <p:txBody>
              <a:bodyPr/>
              <a:lstStyle/>
              <a:p>
                <a:endParaRPr lang="es-ES"/>
              </a:p>
            </p:txBody>
          </p:sp>
          <p:sp>
            <p:nvSpPr>
              <p:cNvPr id="50224" name="Line 8"/>
              <p:cNvSpPr>
                <a:spLocks noChangeShapeType="1"/>
              </p:cNvSpPr>
              <p:nvPr/>
            </p:nvSpPr>
            <p:spPr bwMode="auto">
              <a:xfrm>
                <a:off x="4805" y="6962"/>
                <a:ext cx="1" cy="1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50225" name="Line 9"/>
              <p:cNvSpPr>
                <a:spLocks noChangeShapeType="1"/>
              </p:cNvSpPr>
              <p:nvPr/>
            </p:nvSpPr>
            <p:spPr bwMode="auto">
              <a:xfrm>
                <a:off x="7088" y="6962"/>
                <a:ext cx="1" cy="1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50226" name="Text Box 10"/>
              <p:cNvSpPr txBox="1">
                <a:spLocks noChangeArrowheads="1"/>
              </p:cNvSpPr>
              <p:nvPr/>
            </p:nvSpPr>
            <p:spPr bwMode="auto">
              <a:xfrm>
                <a:off x="4537" y="7110"/>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F</a:t>
                </a:r>
                <a:endParaRPr lang="en-US" sz="1800"/>
              </a:p>
            </p:txBody>
          </p:sp>
          <p:sp>
            <p:nvSpPr>
              <p:cNvPr id="50227" name="Text Box 11"/>
              <p:cNvSpPr txBox="1">
                <a:spLocks noChangeArrowheads="1"/>
              </p:cNvSpPr>
              <p:nvPr/>
            </p:nvSpPr>
            <p:spPr bwMode="auto">
              <a:xfrm>
                <a:off x="6877" y="7110"/>
                <a:ext cx="54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F</a:t>
                </a:r>
                <a:r>
                  <a:rPr lang="ja-JP" altLang="es-ES" sz="1800"/>
                  <a:t>’</a:t>
                </a:r>
                <a:endParaRPr lang="en-US"/>
              </a:p>
            </p:txBody>
          </p:sp>
          <p:sp>
            <p:nvSpPr>
              <p:cNvPr id="50228" name="Text Box 12"/>
              <p:cNvSpPr txBox="1">
                <a:spLocks noChangeArrowheads="1"/>
              </p:cNvSpPr>
              <p:nvPr/>
            </p:nvSpPr>
            <p:spPr bwMode="auto">
              <a:xfrm>
                <a:off x="4885" y="6994"/>
                <a:ext cx="54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O</a:t>
                </a:r>
                <a:endParaRPr lang="en-US" sz="1800"/>
              </a:p>
            </p:txBody>
          </p:sp>
        </p:grpSp>
        <p:grpSp>
          <p:nvGrpSpPr>
            <p:cNvPr id="50202" name="Group 13"/>
            <p:cNvGrpSpPr>
              <a:grpSpLocks/>
            </p:cNvGrpSpPr>
            <p:nvPr/>
          </p:nvGrpSpPr>
          <p:grpSpPr bwMode="auto">
            <a:xfrm>
              <a:off x="44450" y="2708275"/>
              <a:ext cx="431800" cy="1423988"/>
              <a:chOff x="28" y="1706"/>
              <a:chExt cx="272" cy="897"/>
            </a:xfrm>
          </p:grpSpPr>
          <p:sp>
            <p:nvSpPr>
              <p:cNvPr id="50218" name="Line 14"/>
              <p:cNvSpPr>
                <a:spLocks noChangeShapeType="1"/>
              </p:cNvSpPr>
              <p:nvPr/>
            </p:nvSpPr>
            <p:spPr bwMode="auto">
              <a:xfrm flipV="1">
                <a:off x="158" y="1706"/>
                <a:ext cx="0" cy="686"/>
              </a:xfrm>
              <a:prstGeom prst="line">
                <a:avLst/>
              </a:prstGeom>
              <a:noFill/>
              <a:ln w="28575">
                <a:solidFill>
                  <a:srgbClr val="0099FF"/>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0219" name="Text Box 15"/>
              <p:cNvSpPr txBox="1">
                <a:spLocks noChangeArrowheads="1"/>
              </p:cNvSpPr>
              <p:nvPr/>
            </p:nvSpPr>
            <p:spPr bwMode="auto">
              <a:xfrm>
                <a:off x="28" y="2353"/>
                <a:ext cx="27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en-US" sz="2000" b="1">
                    <a:solidFill>
                      <a:srgbClr val="0099FF"/>
                    </a:solidFill>
                  </a:rPr>
                  <a:t>O</a:t>
                </a:r>
                <a:r>
                  <a:rPr lang="en-US" sz="2000" b="1" baseline="-25000">
                    <a:solidFill>
                      <a:srgbClr val="0099FF"/>
                    </a:solidFill>
                  </a:rPr>
                  <a:t>i</a:t>
                </a:r>
                <a:endParaRPr lang="en-US" sz="2000" b="1">
                  <a:solidFill>
                    <a:srgbClr val="0099FF"/>
                  </a:solidFill>
                </a:endParaRPr>
              </a:p>
            </p:txBody>
          </p:sp>
        </p:grpSp>
        <p:sp>
          <p:nvSpPr>
            <p:cNvPr id="50203" name="Line 16"/>
            <p:cNvSpPr>
              <a:spLocks noChangeShapeType="1"/>
            </p:cNvSpPr>
            <p:nvPr/>
          </p:nvSpPr>
          <p:spPr bwMode="auto">
            <a:xfrm>
              <a:off x="4060825" y="3787775"/>
              <a:ext cx="2968401" cy="85808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0204" name="Line 17"/>
            <p:cNvSpPr>
              <a:spLocks noChangeShapeType="1"/>
            </p:cNvSpPr>
            <p:nvPr/>
          </p:nvSpPr>
          <p:spPr bwMode="auto">
            <a:xfrm flipV="1">
              <a:off x="4059238" y="2708965"/>
              <a:ext cx="2969988" cy="15184"/>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0205" name="Line 18"/>
            <p:cNvSpPr>
              <a:spLocks noChangeShapeType="1"/>
            </p:cNvSpPr>
            <p:nvPr/>
          </p:nvSpPr>
          <p:spPr bwMode="auto">
            <a:xfrm>
              <a:off x="4067175" y="3429001"/>
              <a:ext cx="2962051" cy="538986"/>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0206" name="Line 19"/>
            <p:cNvSpPr>
              <a:spLocks noChangeShapeType="1"/>
            </p:cNvSpPr>
            <p:nvPr/>
          </p:nvSpPr>
          <p:spPr bwMode="auto">
            <a:xfrm>
              <a:off x="4067176" y="3198813"/>
              <a:ext cx="2962050" cy="407549"/>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grpSp>
          <p:nvGrpSpPr>
            <p:cNvPr id="50207" name="Group 22"/>
            <p:cNvGrpSpPr>
              <a:grpSpLocks/>
            </p:cNvGrpSpPr>
            <p:nvPr/>
          </p:nvGrpSpPr>
          <p:grpSpPr bwMode="auto">
            <a:xfrm>
              <a:off x="179388" y="2692400"/>
              <a:ext cx="4248150" cy="1209675"/>
              <a:chOff x="113" y="1696"/>
              <a:chExt cx="2676" cy="762"/>
            </a:xfrm>
          </p:grpSpPr>
          <p:sp>
            <p:nvSpPr>
              <p:cNvPr id="50216" name="Line 20"/>
              <p:cNvSpPr>
                <a:spLocks noChangeShapeType="1"/>
              </p:cNvSpPr>
              <p:nvPr/>
            </p:nvSpPr>
            <p:spPr bwMode="auto">
              <a:xfrm>
                <a:off x="113" y="1696"/>
                <a:ext cx="2540" cy="726"/>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s-ES"/>
              </a:p>
            </p:txBody>
          </p:sp>
          <p:sp>
            <p:nvSpPr>
              <p:cNvPr id="50217" name="Line 21"/>
              <p:cNvSpPr>
                <a:spLocks noChangeShapeType="1"/>
              </p:cNvSpPr>
              <p:nvPr/>
            </p:nvSpPr>
            <p:spPr bwMode="auto">
              <a:xfrm>
                <a:off x="1882" y="2196"/>
                <a:ext cx="907" cy="26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ES"/>
              </a:p>
            </p:txBody>
          </p:sp>
        </p:grpSp>
        <p:sp>
          <p:nvSpPr>
            <p:cNvPr id="50208" name="Line 23"/>
            <p:cNvSpPr>
              <a:spLocks noChangeShapeType="1"/>
            </p:cNvSpPr>
            <p:nvPr/>
          </p:nvSpPr>
          <p:spPr bwMode="auto">
            <a:xfrm>
              <a:off x="250825" y="2724150"/>
              <a:ext cx="5834063" cy="1081088"/>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s-ES"/>
            </a:p>
          </p:txBody>
        </p:sp>
        <p:sp>
          <p:nvSpPr>
            <p:cNvPr id="50209" name="Line 24"/>
            <p:cNvSpPr>
              <a:spLocks noChangeShapeType="1"/>
            </p:cNvSpPr>
            <p:nvPr/>
          </p:nvSpPr>
          <p:spPr bwMode="auto">
            <a:xfrm flipV="1">
              <a:off x="2987675" y="3429000"/>
              <a:ext cx="1079500" cy="71438"/>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0210" name="Line 25"/>
            <p:cNvSpPr>
              <a:spLocks noChangeShapeType="1"/>
            </p:cNvSpPr>
            <p:nvPr/>
          </p:nvSpPr>
          <p:spPr bwMode="auto">
            <a:xfrm>
              <a:off x="250825" y="2708275"/>
              <a:ext cx="3960813" cy="514350"/>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s-ES"/>
            </a:p>
          </p:txBody>
        </p:sp>
        <p:sp>
          <p:nvSpPr>
            <p:cNvPr id="50211" name="Line 26"/>
            <p:cNvSpPr>
              <a:spLocks noChangeShapeType="1"/>
            </p:cNvSpPr>
            <p:nvPr/>
          </p:nvSpPr>
          <p:spPr bwMode="auto">
            <a:xfrm flipV="1">
              <a:off x="2987675" y="3213100"/>
              <a:ext cx="1079500" cy="287338"/>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0212" name="Line 27"/>
            <p:cNvSpPr>
              <a:spLocks noChangeShapeType="1"/>
            </p:cNvSpPr>
            <p:nvPr/>
          </p:nvSpPr>
          <p:spPr bwMode="auto">
            <a:xfrm flipH="1" flipV="1">
              <a:off x="107950" y="2708275"/>
              <a:ext cx="3943350" cy="15875"/>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s-ES"/>
            </a:p>
          </p:txBody>
        </p:sp>
        <p:grpSp>
          <p:nvGrpSpPr>
            <p:cNvPr id="50213" name="Group 30"/>
            <p:cNvGrpSpPr>
              <a:grpSpLocks/>
            </p:cNvGrpSpPr>
            <p:nvPr/>
          </p:nvGrpSpPr>
          <p:grpSpPr bwMode="auto">
            <a:xfrm>
              <a:off x="2371725" y="2708275"/>
              <a:ext cx="1655763" cy="1296988"/>
              <a:chOff x="1474" y="1706"/>
              <a:chExt cx="1043" cy="817"/>
            </a:xfrm>
          </p:grpSpPr>
          <p:sp>
            <p:nvSpPr>
              <p:cNvPr id="50214" name="Line 28"/>
              <p:cNvSpPr>
                <a:spLocks noChangeShapeType="1"/>
              </p:cNvSpPr>
              <p:nvPr/>
            </p:nvSpPr>
            <p:spPr bwMode="auto">
              <a:xfrm flipV="1">
                <a:off x="1882" y="1706"/>
                <a:ext cx="635" cy="49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0215" name="Line 29"/>
              <p:cNvSpPr>
                <a:spLocks noChangeShapeType="1"/>
              </p:cNvSpPr>
              <p:nvPr/>
            </p:nvSpPr>
            <p:spPr bwMode="auto">
              <a:xfrm flipV="1">
                <a:off x="1474" y="2024"/>
                <a:ext cx="635" cy="499"/>
              </a:xfrm>
              <a:prstGeom prst="line">
                <a:avLst/>
              </a:prstGeom>
              <a:noFill/>
              <a:ln w="952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s-ES"/>
              </a:p>
            </p:txBody>
          </p:sp>
        </p:grpSp>
      </p:grpSp>
      <p:grpSp>
        <p:nvGrpSpPr>
          <p:cNvPr id="50180" name="Agrupar 1"/>
          <p:cNvGrpSpPr>
            <a:grpSpLocks/>
          </p:cNvGrpSpPr>
          <p:nvPr/>
        </p:nvGrpSpPr>
        <p:grpSpPr bwMode="auto">
          <a:xfrm>
            <a:off x="358775" y="115888"/>
            <a:ext cx="8359775" cy="2700337"/>
            <a:chOff x="359072" y="404664"/>
            <a:chExt cx="8359164" cy="2700338"/>
          </a:xfrm>
        </p:grpSpPr>
        <p:grpSp>
          <p:nvGrpSpPr>
            <p:cNvPr id="50185" name="Group 3"/>
            <p:cNvGrpSpPr>
              <a:grpSpLocks/>
            </p:cNvGrpSpPr>
            <p:nvPr/>
          </p:nvGrpSpPr>
          <p:grpSpPr bwMode="auto">
            <a:xfrm>
              <a:off x="359072" y="404664"/>
              <a:ext cx="8359164" cy="2700338"/>
              <a:chOff x="2771" y="5962"/>
              <a:chExt cx="6690" cy="2160"/>
            </a:xfrm>
          </p:grpSpPr>
          <p:sp>
            <p:nvSpPr>
              <p:cNvPr id="50192" name="Line 4"/>
              <p:cNvSpPr>
                <a:spLocks noChangeShapeType="1"/>
              </p:cNvSpPr>
              <p:nvPr/>
            </p:nvSpPr>
            <p:spPr bwMode="auto">
              <a:xfrm>
                <a:off x="2801" y="7058"/>
                <a:ext cx="6660" cy="0"/>
              </a:xfrm>
              <a:prstGeom prst="line">
                <a:avLst/>
              </a:prstGeom>
              <a:noFill/>
              <a:ln w="9525">
                <a:solidFill>
                  <a:srgbClr val="000000"/>
                </a:solidFill>
                <a:prstDash val="dashDot"/>
                <a:round/>
                <a:headEnd/>
                <a:tailEnd/>
              </a:ln>
              <a:extLst>
                <a:ext uri="{909E8E84-426E-40dd-AFC4-6F175D3DCCD1}">
                  <a14:hiddenFill xmlns:a14="http://schemas.microsoft.com/office/drawing/2010/main">
                    <a:noFill/>
                  </a14:hiddenFill>
                </a:ext>
              </a:extLst>
            </p:spPr>
            <p:txBody>
              <a:bodyPr/>
              <a:lstStyle/>
              <a:p>
                <a:endParaRPr lang="es-ES"/>
              </a:p>
            </p:txBody>
          </p:sp>
          <p:sp>
            <p:nvSpPr>
              <p:cNvPr id="50193" name="Line 5"/>
              <p:cNvSpPr>
                <a:spLocks noChangeShapeType="1"/>
              </p:cNvSpPr>
              <p:nvPr/>
            </p:nvSpPr>
            <p:spPr bwMode="auto">
              <a:xfrm>
                <a:off x="2973" y="6774"/>
                <a:ext cx="1" cy="283"/>
              </a:xfrm>
              <a:prstGeom prst="line">
                <a:avLst/>
              </a:prstGeom>
              <a:noFill/>
              <a:ln w="9525">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es-ES"/>
              </a:p>
            </p:txBody>
          </p:sp>
          <p:sp>
            <p:nvSpPr>
              <p:cNvPr id="50194" name="Oval 6"/>
              <p:cNvSpPr>
                <a:spLocks noChangeArrowheads="1"/>
              </p:cNvSpPr>
              <p:nvPr/>
            </p:nvSpPr>
            <p:spPr bwMode="auto">
              <a:xfrm>
                <a:off x="5861" y="6142"/>
                <a:ext cx="180" cy="1800"/>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195" name="Line 7"/>
              <p:cNvSpPr>
                <a:spLocks noChangeShapeType="1"/>
              </p:cNvSpPr>
              <p:nvPr/>
            </p:nvSpPr>
            <p:spPr bwMode="auto">
              <a:xfrm>
                <a:off x="5957" y="5962"/>
                <a:ext cx="1" cy="2160"/>
              </a:xfrm>
              <a:prstGeom prst="line">
                <a:avLst/>
              </a:prstGeom>
              <a:noFill/>
              <a:ln w="9525">
                <a:solidFill>
                  <a:srgbClr val="000000"/>
                </a:solidFill>
                <a:prstDash val="dashDot"/>
                <a:round/>
                <a:headEnd/>
                <a:tailEnd/>
              </a:ln>
              <a:extLst>
                <a:ext uri="{909E8E84-426E-40dd-AFC4-6F175D3DCCD1}">
                  <a14:hiddenFill xmlns:a14="http://schemas.microsoft.com/office/drawing/2010/main">
                    <a:noFill/>
                  </a14:hiddenFill>
                </a:ext>
              </a:extLst>
            </p:spPr>
            <p:txBody>
              <a:bodyPr/>
              <a:lstStyle/>
              <a:p>
                <a:endParaRPr lang="es-ES"/>
              </a:p>
            </p:txBody>
          </p:sp>
          <p:sp>
            <p:nvSpPr>
              <p:cNvPr id="50196" name="Line 8"/>
              <p:cNvSpPr>
                <a:spLocks noChangeShapeType="1"/>
              </p:cNvSpPr>
              <p:nvPr/>
            </p:nvSpPr>
            <p:spPr bwMode="auto">
              <a:xfrm>
                <a:off x="4805" y="6962"/>
                <a:ext cx="1" cy="1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50197" name="Line 9"/>
              <p:cNvSpPr>
                <a:spLocks noChangeShapeType="1"/>
              </p:cNvSpPr>
              <p:nvPr/>
            </p:nvSpPr>
            <p:spPr bwMode="auto">
              <a:xfrm>
                <a:off x="7088" y="6962"/>
                <a:ext cx="1" cy="1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50198" name="Text Box 10"/>
              <p:cNvSpPr txBox="1">
                <a:spLocks noChangeArrowheads="1"/>
              </p:cNvSpPr>
              <p:nvPr/>
            </p:nvSpPr>
            <p:spPr bwMode="auto">
              <a:xfrm>
                <a:off x="4537" y="7110"/>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F</a:t>
                </a:r>
                <a:endParaRPr lang="en-US" sz="1800"/>
              </a:p>
            </p:txBody>
          </p:sp>
          <p:sp>
            <p:nvSpPr>
              <p:cNvPr id="50199" name="Text Box 11"/>
              <p:cNvSpPr txBox="1">
                <a:spLocks noChangeArrowheads="1"/>
              </p:cNvSpPr>
              <p:nvPr/>
            </p:nvSpPr>
            <p:spPr bwMode="auto">
              <a:xfrm>
                <a:off x="6877" y="7110"/>
                <a:ext cx="54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t>F</a:t>
                </a:r>
                <a:r>
                  <a:rPr lang="ja-JP" altLang="es-ES" sz="1800"/>
                  <a:t>’</a:t>
                </a:r>
                <a:endParaRPr lang="en-US"/>
              </a:p>
            </p:txBody>
          </p:sp>
          <p:sp>
            <p:nvSpPr>
              <p:cNvPr id="50200" name="Text Box 12"/>
              <p:cNvSpPr txBox="1">
                <a:spLocks noChangeArrowheads="1"/>
              </p:cNvSpPr>
              <p:nvPr/>
            </p:nvSpPr>
            <p:spPr bwMode="auto">
              <a:xfrm>
                <a:off x="2771" y="7100"/>
                <a:ext cx="403"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s-ES" sz="1800"/>
                  <a:t>O</a:t>
                </a:r>
                <a:endParaRPr lang="en-US" sz="1800"/>
              </a:p>
            </p:txBody>
          </p:sp>
        </p:grpSp>
        <p:sp>
          <p:nvSpPr>
            <p:cNvPr id="50186" name="Line 16"/>
            <p:cNvSpPr>
              <a:spLocks noChangeShapeType="1"/>
            </p:cNvSpPr>
            <p:nvPr/>
          </p:nvSpPr>
          <p:spPr bwMode="auto">
            <a:xfrm>
              <a:off x="617910" y="1440334"/>
              <a:ext cx="6690394" cy="590785"/>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0187" name="Line 8"/>
            <p:cNvSpPr>
              <a:spLocks noChangeShapeType="1"/>
            </p:cNvSpPr>
            <p:nvPr/>
          </p:nvSpPr>
          <p:spPr bwMode="auto">
            <a:xfrm>
              <a:off x="1458722" y="1662131"/>
              <a:ext cx="1250" cy="22502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50188" name="Line 17"/>
            <p:cNvSpPr>
              <a:spLocks noChangeShapeType="1"/>
            </p:cNvSpPr>
            <p:nvPr/>
          </p:nvSpPr>
          <p:spPr bwMode="auto">
            <a:xfrm flipV="1">
              <a:off x="611560" y="1396071"/>
              <a:ext cx="3723373" cy="4104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50189" name="Line 16"/>
            <p:cNvSpPr>
              <a:spLocks noChangeShapeType="1"/>
            </p:cNvSpPr>
            <p:nvPr/>
          </p:nvSpPr>
          <p:spPr bwMode="auto">
            <a:xfrm>
              <a:off x="4341158" y="1400077"/>
              <a:ext cx="2967146" cy="775993"/>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0190" name="Line 14"/>
            <p:cNvSpPr>
              <a:spLocks noChangeShapeType="1"/>
            </p:cNvSpPr>
            <p:nvPr/>
          </p:nvSpPr>
          <p:spPr bwMode="auto">
            <a:xfrm flipH="1">
              <a:off x="6464232" y="1772816"/>
              <a:ext cx="0" cy="177884"/>
            </a:xfrm>
            <a:prstGeom prst="line">
              <a:avLst/>
            </a:prstGeom>
            <a:noFill/>
            <a:ln w="28575">
              <a:solidFill>
                <a:srgbClr val="0099FF"/>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0191" name="Text Box 15"/>
            <p:cNvSpPr txBox="1">
              <a:spLocks noChangeArrowheads="1"/>
            </p:cNvSpPr>
            <p:nvPr/>
          </p:nvSpPr>
          <p:spPr bwMode="auto">
            <a:xfrm>
              <a:off x="6253585" y="1303933"/>
              <a:ext cx="431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sz="2000" b="1" noProof="1">
                  <a:solidFill>
                    <a:srgbClr val="0099FF"/>
                  </a:solidFill>
                </a:rPr>
                <a:t>O</a:t>
              </a:r>
              <a:r>
                <a:rPr sz="2000" b="1" baseline="-25000" noProof="1">
                  <a:solidFill>
                    <a:srgbClr val="0099FF"/>
                  </a:solidFill>
                </a:rPr>
                <a:t>i</a:t>
              </a:r>
              <a:endParaRPr sz="2000" b="1" noProof="1">
                <a:solidFill>
                  <a:srgbClr val="0099FF"/>
                </a:solidFill>
              </a:endParaRPr>
            </a:p>
          </p:txBody>
        </p:sp>
      </p:grpSp>
      <p:pic>
        <p:nvPicPr>
          <p:cNvPr id="50181" name="Picture 6" descr="lupa fasmido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950" y="4508500"/>
            <a:ext cx="1425575" cy="160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2" name="Picture 6" descr="lupa de escritorio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8400" y="5364163"/>
            <a:ext cx="2633663" cy="149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3" name="Picture 4" descr="lupa de escritorio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72225" y="5364163"/>
            <a:ext cx="2638425"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4" name="Text Box 11"/>
          <p:cNvSpPr txBox="1">
            <a:spLocks noChangeArrowheads="1"/>
          </p:cNvSpPr>
          <p:nvPr/>
        </p:nvSpPr>
        <p:spPr bwMode="auto">
          <a:xfrm>
            <a:off x="4572000" y="106363"/>
            <a:ext cx="4500563" cy="65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30000"/>
              </a:spcBef>
            </a:pPr>
            <a:r>
              <a:rPr lang="es-ES" sz="1600"/>
              <a:t>¿Cómo se forma la imagen en cada caso?</a:t>
            </a:r>
          </a:p>
          <a:p>
            <a:pPr eaLnBrk="1" hangingPunct="1">
              <a:spcBef>
                <a:spcPct val="30000"/>
              </a:spcBef>
            </a:pPr>
            <a:r>
              <a:rPr lang="es-ES" sz="1600"/>
              <a:t>Asignar el trazado de rayos que corresponda.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Marcador de número de diapositiva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33C66EE-614A-A746-B699-95A51E680ED2}" type="slidenum">
              <a:rPr lang="es-ES" sz="1400"/>
              <a:pPr eaLnBrk="1" hangingPunct="1"/>
              <a:t>13</a:t>
            </a:fld>
            <a:endParaRPr lang="es-ES" sz="1400"/>
          </a:p>
        </p:txBody>
      </p:sp>
      <p:sp>
        <p:nvSpPr>
          <p:cNvPr id="51202" name="Rectangle 2"/>
          <p:cNvSpPr>
            <a:spLocks noGrp="1" noChangeArrowheads="1"/>
          </p:cNvSpPr>
          <p:nvPr>
            <p:ph type="title"/>
          </p:nvPr>
        </p:nvSpPr>
        <p:spPr/>
        <p:txBody>
          <a:bodyPr/>
          <a:lstStyle/>
          <a:p>
            <a:pPr eaLnBrk="1" hangingPunct="1"/>
            <a:r>
              <a:rPr lang="es-ES">
                <a:latin typeface="Arial" charset="0"/>
              </a:rPr>
              <a:t>Lupa</a:t>
            </a:r>
          </a:p>
        </p:txBody>
      </p:sp>
      <p:pic>
        <p:nvPicPr>
          <p:cNvPr id="51203" name="Picture 5" descr="lupa de patas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8850" y="1341438"/>
            <a:ext cx="3541713"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4" name="Picture 6" descr="lupa de patas observac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3438" y="1341438"/>
            <a:ext cx="3541712"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Picture 7" descr="lupa de patas vista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25" y="3284538"/>
            <a:ext cx="3217863" cy="1439862"/>
          </a:xfrm>
          <a:prstGeom prst="rect">
            <a:avLst/>
          </a:prstGeom>
          <a:noFill/>
          <a:ln w="63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51206" name="Picture 8" descr="lupa de patas vista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38463" y="4294188"/>
            <a:ext cx="3217862" cy="1439862"/>
          </a:xfrm>
          <a:prstGeom prst="rect">
            <a:avLst/>
          </a:prstGeom>
          <a:noFill/>
          <a:ln w="63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51207" name="Picture 4" descr="lupa de patas vista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91213" y="5373688"/>
            <a:ext cx="3217862" cy="1439862"/>
          </a:xfrm>
          <a:prstGeom prst="rect">
            <a:avLst/>
          </a:prstGeom>
          <a:noFill/>
          <a:ln w="63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1208" name="Text Box 9"/>
          <p:cNvSpPr txBox="1">
            <a:spLocks noChangeArrowheads="1"/>
          </p:cNvSpPr>
          <p:nvPr/>
        </p:nvSpPr>
        <p:spPr bwMode="auto">
          <a:xfrm>
            <a:off x="2484438" y="5919788"/>
            <a:ext cx="273526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t>Posición fija del objeto en el foco</a:t>
            </a:r>
          </a:p>
        </p:txBody>
      </p:sp>
      <p:sp>
        <p:nvSpPr>
          <p:cNvPr id="51209" name="Text Box 10"/>
          <p:cNvSpPr txBox="1">
            <a:spLocks noChangeArrowheads="1"/>
          </p:cNvSpPr>
          <p:nvPr/>
        </p:nvSpPr>
        <p:spPr bwMode="auto">
          <a:xfrm>
            <a:off x="3995738" y="3357563"/>
            <a:ext cx="44275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solidFill>
                  <a:srgbClr val="A50021"/>
                </a:solidFill>
                <a:latin typeface="Monotype Corsiva" charset="0"/>
              </a:rPr>
              <a:t>¿Por qué se acerca Jack a la lupa?</a:t>
            </a:r>
          </a:p>
        </p:txBody>
      </p:sp>
      <p:pic>
        <p:nvPicPr>
          <p:cNvPr id="51210" name="Imagen 1"/>
          <p:cNvPicPr>
            <a:picLocks noChangeAspect="1"/>
          </p:cNvPicPr>
          <p:nvPr/>
        </p:nvPicPr>
        <p:blipFill>
          <a:blip r:embed="rId8">
            <a:extLst>
              <a:ext uri="{28A0092B-C50C-407E-A947-70E740481C1C}">
                <a14:useLocalDpi xmlns:a14="http://schemas.microsoft.com/office/drawing/2010/main" val="0"/>
              </a:ext>
            </a:extLst>
          </a:blip>
          <a:srcRect t="4114"/>
          <a:stretch>
            <a:fillRect/>
          </a:stretch>
        </p:blipFill>
        <p:spPr bwMode="auto">
          <a:xfrm>
            <a:off x="611188" y="4833938"/>
            <a:ext cx="1728787" cy="197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Marcador de número de diapositiva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75AC653-8384-784E-ADD8-6A54E70E3792}" type="slidenum">
              <a:rPr lang="es-ES" sz="1400"/>
              <a:pPr eaLnBrk="1" hangingPunct="1"/>
              <a:t>14</a:t>
            </a:fld>
            <a:endParaRPr lang="es-ES" sz="1400"/>
          </a:p>
        </p:txBody>
      </p:sp>
      <p:pic>
        <p:nvPicPr>
          <p:cNvPr id="52226" name="Imagen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76375" y="2743200"/>
            <a:ext cx="5892800" cy="370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7"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9338" y="692150"/>
            <a:ext cx="2484437"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8" name="Text Box 9"/>
          <p:cNvSpPr txBox="1">
            <a:spLocks noChangeArrowheads="1"/>
          </p:cNvSpPr>
          <p:nvPr/>
        </p:nvSpPr>
        <p:spPr bwMode="auto">
          <a:xfrm>
            <a:off x="1042988" y="1412875"/>
            <a:ext cx="35639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t>Mecanismo de ajuste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Marcador de número de diapositiva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C22E46C-3B3F-694B-A353-33ABB264DCB7}" type="slidenum">
              <a:rPr lang="es-ES" sz="1400"/>
              <a:pPr eaLnBrk="1" hangingPunct="1"/>
              <a:t>15</a:t>
            </a:fld>
            <a:endParaRPr lang="es-ES" sz="1400"/>
          </a:p>
        </p:txBody>
      </p:sp>
      <p:pic>
        <p:nvPicPr>
          <p:cNvPr id="28674" name="Picture 5" descr="lupa de patas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9925" y="1703388"/>
            <a:ext cx="3541713"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6" descr="lupa de patas observac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22900" y="1703388"/>
            <a:ext cx="3541713"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Text Box 10"/>
          <p:cNvSpPr txBox="1">
            <a:spLocks noChangeArrowheads="1"/>
          </p:cNvSpPr>
          <p:nvPr/>
        </p:nvSpPr>
        <p:spPr bwMode="auto">
          <a:xfrm>
            <a:off x="2484438" y="476250"/>
            <a:ext cx="44275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solidFill>
                  <a:srgbClr val="A50021"/>
                </a:solidFill>
                <a:latin typeface="Monotype Corsiva" charset="0"/>
              </a:rPr>
              <a:t>¿Por qué se acerca Jack a la lupa?</a:t>
            </a:r>
          </a:p>
        </p:txBody>
      </p:sp>
      <p:graphicFrame>
        <p:nvGraphicFramePr>
          <p:cNvPr id="28677" name="Object 57"/>
          <p:cNvGraphicFramePr>
            <a:graphicFrameLocks noChangeAspect="1"/>
          </p:cNvGraphicFramePr>
          <p:nvPr/>
        </p:nvGraphicFramePr>
        <p:xfrm>
          <a:off x="6094413" y="3900488"/>
          <a:ext cx="2279650" cy="1616075"/>
        </p:xfrm>
        <a:graphic>
          <a:graphicData uri="http://schemas.openxmlformats.org/presentationml/2006/ole">
            <mc:AlternateContent xmlns:mc="http://schemas.openxmlformats.org/markup-compatibility/2006">
              <mc:Choice xmlns:v="urn:schemas-microsoft-com:vml" Requires="v">
                <p:oleObj spid="_x0000_s28686" name="Imagen" r:id="rId6" imgW="2616200" imgH="1854200" progId="Word.Picture.8">
                  <p:embed/>
                </p:oleObj>
              </mc:Choice>
              <mc:Fallback>
                <p:oleObj name="Imagen" r:id="rId6" imgW="2616200" imgH="1854200" progId="Word.Picture.8">
                  <p:embed/>
                  <p:pic>
                    <p:nvPicPr>
                      <p:cNvPr id="0" name="Object 5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4413" y="3900488"/>
                        <a:ext cx="2279650"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8678" name="Object 61"/>
          <p:cNvGraphicFramePr>
            <a:graphicFrameLocks noChangeAspect="1"/>
          </p:cNvGraphicFramePr>
          <p:nvPr/>
        </p:nvGraphicFramePr>
        <p:xfrm>
          <a:off x="179388" y="3790950"/>
          <a:ext cx="4546600" cy="1616075"/>
        </p:xfrm>
        <a:graphic>
          <a:graphicData uri="http://schemas.openxmlformats.org/presentationml/2006/ole">
            <mc:AlternateContent xmlns:mc="http://schemas.openxmlformats.org/markup-compatibility/2006">
              <mc:Choice xmlns:v="urn:schemas-microsoft-com:vml" Requires="v">
                <p:oleObj spid="_x0000_s28687" name="Imagen" r:id="rId8" imgW="5219700" imgH="1854200" progId="Word.Picture.8">
                  <p:embed/>
                </p:oleObj>
              </mc:Choice>
              <mc:Fallback>
                <p:oleObj name="Imagen" r:id="rId8" imgW="5219700" imgH="1854200" progId="Word.Picture.8">
                  <p:embed/>
                  <p:pic>
                    <p:nvPicPr>
                      <p:cNvPr id="0" name="Object 6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9388" y="3790950"/>
                        <a:ext cx="4546600"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Marcador de número de diapositiva 3"/>
          <p:cNvSpPr>
            <a:spLocks noGrp="1"/>
          </p:cNvSpPr>
          <p:nvPr>
            <p:ph type="sldNum" sz="quarter" idx="12"/>
          </p:nvPr>
        </p:nvSpPr>
        <p:spPr>
          <a:xfrm>
            <a:off x="6553200" y="6408738"/>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D934C29-4B4D-3E4E-B708-F9A9AE7EC308}" type="slidenum">
              <a:rPr lang="es-ES" sz="1400"/>
              <a:pPr eaLnBrk="1" hangingPunct="1"/>
              <a:t>16</a:t>
            </a:fld>
            <a:endParaRPr lang="es-ES" sz="1400"/>
          </a:p>
        </p:txBody>
      </p:sp>
      <p:grpSp>
        <p:nvGrpSpPr>
          <p:cNvPr id="29698" name="Agrupar 16"/>
          <p:cNvGrpSpPr>
            <a:grpSpLocks/>
          </p:cNvGrpSpPr>
          <p:nvPr/>
        </p:nvGrpSpPr>
        <p:grpSpPr bwMode="auto">
          <a:xfrm>
            <a:off x="250825" y="188913"/>
            <a:ext cx="8626475" cy="3200400"/>
            <a:chOff x="481905" y="181272"/>
            <a:chExt cx="8626483" cy="3200401"/>
          </a:xfrm>
        </p:grpSpPr>
        <p:graphicFrame>
          <p:nvGraphicFramePr>
            <p:cNvPr id="29712" name="Object 19"/>
            <p:cNvGraphicFramePr>
              <a:graphicFrameLocks noChangeAspect="1"/>
            </p:cNvGraphicFramePr>
            <p:nvPr/>
          </p:nvGraphicFramePr>
          <p:xfrm>
            <a:off x="481905" y="682923"/>
            <a:ext cx="8410575" cy="2698750"/>
          </p:xfrm>
          <a:graphic>
            <a:graphicData uri="http://schemas.openxmlformats.org/presentationml/2006/ole">
              <mc:AlternateContent xmlns:mc="http://schemas.openxmlformats.org/markup-compatibility/2006">
                <mc:Choice xmlns:v="urn:schemas-microsoft-com:vml" Requires="v">
                  <p:oleObj spid="_x0000_s29729" name="Imagen" r:id="rId4" imgW="5791200" imgH="1857756" progId="Word.Picture.8">
                    <p:embed/>
                  </p:oleObj>
                </mc:Choice>
                <mc:Fallback>
                  <p:oleObj name="Imagen" r:id="rId4" imgW="5791200" imgH="1857756" progId="Word.Picture.8">
                    <p:embed/>
                    <p:pic>
                      <p:nvPicPr>
                        <p:cNvPr id="0" name="Object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1905" y="682923"/>
                          <a:ext cx="8410575" cy="269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713" name="Line 24"/>
            <p:cNvSpPr>
              <a:spLocks noChangeShapeType="1"/>
            </p:cNvSpPr>
            <p:nvPr/>
          </p:nvSpPr>
          <p:spPr bwMode="auto">
            <a:xfrm>
              <a:off x="3072705" y="860723"/>
              <a:ext cx="5329237" cy="1152525"/>
            </a:xfrm>
            <a:prstGeom prst="line">
              <a:avLst/>
            </a:prstGeom>
            <a:noFill/>
            <a:ln w="19050">
              <a:solidFill>
                <a:srgbClr val="0000FF"/>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s-ES"/>
            </a:p>
          </p:txBody>
        </p:sp>
        <p:sp>
          <p:nvSpPr>
            <p:cNvPr id="29714" name="Line 25"/>
            <p:cNvSpPr>
              <a:spLocks noChangeShapeType="1"/>
            </p:cNvSpPr>
            <p:nvPr/>
          </p:nvSpPr>
          <p:spPr bwMode="auto">
            <a:xfrm>
              <a:off x="2064642" y="1770361"/>
              <a:ext cx="5329238" cy="1152525"/>
            </a:xfrm>
            <a:prstGeom prst="line">
              <a:avLst/>
            </a:prstGeom>
            <a:noFill/>
            <a:ln w="19050">
              <a:solidFill>
                <a:srgbClr val="0000FF"/>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s-ES"/>
            </a:p>
          </p:txBody>
        </p:sp>
        <p:sp>
          <p:nvSpPr>
            <p:cNvPr id="29715" name="Line 26"/>
            <p:cNvSpPr>
              <a:spLocks noChangeShapeType="1"/>
            </p:cNvSpPr>
            <p:nvPr/>
          </p:nvSpPr>
          <p:spPr bwMode="auto">
            <a:xfrm flipV="1">
              <a:off x="2056705" y="860723"/>
              <a:ext cx="1089025" cy="904875"/>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spAutoFit/>
            </a:bodyPr>
            <a:lstStyle/>
            <a:p>
              <a:endParaRPr lang="es-ES"/>
            </a:p>
          </p:txBody>
        </p:sp>
        <p:sp>
          <p:nvSpPr>
            <p:cNvPr id="29716" name="Text Box 29"/>
            <p:cNvSpPr txBox="1">
              <a:spLocks noChangeArrowheads="1"/>
            </p:cNvSpPr>
            <p:nvPr/>
          </p:nvSpPr>
          <p:spPr bwMode="auto">
            <a:xfrm>
              <a:off x="539056" y="1660825"/>
              <a:ext cx="1444624" cy="923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b="1">
                  <a:solidFill>
                    <a:srgbClr val="0000FF"/>
                  </a:solidFill>
                </a:rPr>
                <a:t>MENOR</a:t>
              </a:r>
            </a:p>
            <a:p>
              <a:pPr eaLnBrk="1" hangingPunct="1"/>
              <a:r>
                <a:rPr lang="en-US" sz="1800" b="1">
                  <a:solidFill>
                    <a:srgbClr val="0000FF"/>
                  </a:solidFill>
                </a:rPr>
                <a:t>Campo</a:t>
              </a:r>
            </a:p>
            <a:p>
              <a:pPr eaLnBrk="1" hangingPunct="1"/>
              <a:r>
                <a:rPr lang="en-US" sz="1800" b="1">
                  <a:solidFill>
                    <a:srgbClr val="0000FF"/>
                  </a:solidFill>
                </a:rPr>
                <a:t>Observado</a:t>
              </a:r>
            </a:p>
          </p:txBody>
        </p:sp>
        <p:sp>
          <p:nvSpPr>
            <p:cNvPr id="29717" name="Line 30"/>
            <p:cNvSpPr>
              <a:spLocks noChangeShapeType="1"/>
            </p:cNvSpPr>
            <p:nvPr/>
          </p:nvSpPr>
          <p:spPr bwMode="auto">
            <a:xfrm flipV="1">
              <a:off x="2048767" y="1746550"/>
              <a:ext cx="0" cy="252412"/>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spAutoFit/>
            </a:bodyPr>
            <a:lstStyle/>
            <a:p>
              <a:endParaRPr lang="es-ES"/>
            </a:p>
          </p:txBody>
        </p:sp>
        <p:grpSp>
          <p:nvGrpSpPr>
            <p:cNvPr id="29718" name="Group 34"/>
            <p:cNvGrpSpPr>
              <a:grpSpLocks/>
            </p:cNvGrpSpPr>
            <p:nvPr/>
          </p:nvGrpSpPr>
          <p:grpSpPr bwMode="auto">
            <a:xfrm>
              <a:off x="2699645" y="181272"/>
              <a:ext cx="6408743" cy="1384300"/>
              <a:chOff x="1692" y="1142"/>
              <a:chExt cx="4037" cy="872"/>
            </a:xfrm>
          </p:grpSpPr>
          <p:sp>
            <p:nvSpPr>
              <p:cNvPr id="29720" name="Text Box 32"/>
              <p:cNvSpPr txBox="1">
                <a:spLocks noChangeArrowheads="1"/>
              </p:cNvSpPr>
              <p:nvPr/>
            </p:nvSpPr>
            <p:spPr bwMode="auto">
              <a:xfrm>
                <a:off x="1692" y="1142"/>
                <a:ext cx="763"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600"/>
                  <a:t>Diafragma de Campo</a:t>
                </a:r>
              </a:p>
            </p:txBody>
          </p:sp>
          <p:sp>
            <p:nvSpPr>
              <p:cNvPr id="29721" name="Text Box 33"/>
              <p:cNvSpPr txBox="1">
                <a:spLocks noChangeArrowheads="1"/>
              </p:cNvSpPr>
              <p:nvPr/>
            </p:nvSpPr>
            <p:spPr bwMode="auto">
              <a:xfrm>
                <a:off x="4867" y="1646"/>
                <a:ext cx="862"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600">
                    <a:solidFill>
                      <a:srgbClr val="000000"/>
                    </a:solidFill>
                  </a:rPr>
                  <a:t>Diafragma de Apertura</a:t>
                </a:r>
              </a:p>
            </p:txBody>
          </p:sp>
        </p:grpSp>
        <p:sp>
          <p:nvSpPr>
            <p:cNvPr id="29719" name="Line 30"/>
            <p:cNvSpPr>
              <a:spLocks noChangeShapeType="1"/>
            </p:cNvSpPr>
            <p:nvPr/>
          </p:nvSpPr>
          <p:spPr bwMode="auto">
            <a:xfrm flipV="1">
              <a:off x="2051720" y="1988840"/>
              <a:ext cx="0" cy="252412"/>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spAutoFit/>
            </a:bodyPr>
            <a:lstStyle/>
            <a:p>
              <a:endParaRPr lang="es-ES"/>
            </a:p>
          </p:txBody>
        </p:sp>
      </p:grpSp>
      <p:grpSp>
        <p:nvGrpSpPr>
          <p:cNvPr id="29699" name="Agrupar 33"/>
          <p:cNvGrpSpPr>
            <a:grpSpLocks/>
          </p:cNvGrpSpPr>
          <p:nvPr/>
        </p:nvGrpSpPr>
        <p:grpSpPr bwMode="auto">
          <a:xfrm>
            <a:off x="250825" y="3902075"/>
            <a:ext cx="8410575" cy="2767013"/>
            <a:chOff x="250825" y="3537545"/>
            <a:chExt cx="8410575" cy="2768005"/>
          </a:xfrm>
        </p:grpSpPr>
        <p:graphicFrame>
          <p:nvGraphicFramePr>
            <p:cNvPr id="29703" name="Object 2"/>
            <p:cNvGraphicFramePr>
              <a:graphicFrameLocks noChangeAspect="1"/>
            </p:cNvGraphicFramePr>
            <p:nvPr/>
          </p:nvGraphicFramePr>
          <p:xfrm>
            <a:off x="250825" y="3609975"/>
            <a:ext cx="8410575" cy="2695575"/>
          </p:xfrm>
          <a:graphic>
            <a:graphicData uri="http://schemas.openxmlformats.org/presentationml/2006/ole">
              <mc:AlternateContent xmlns:mc="http://schemas.openxmlformats.org/markup-compatibility/2006">
                <mc:Choice xmlns:v="urn:schemas-microsoft-com:vml" Requires="v">
                  <p:oleObj spid="_x0000_s29730" name="Imagen" r:id="rId6" imgW="5791200" imgH="1854200" progId="Word.Picture.8">
                    <p:embed/>
                  </p:oleObj>
                </mc:Choice>
                <mc:Fallback>
                  <p:oleObj name="Imagen" r:id="rId6" imgW="5791200" imgH="1854200" progId="Word.Picture.8">
                    <p:embed/>
                    <p:pic>
                      <p:nvPicPr>
                        <p:cNvPr id="0" name="Object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0825" y="3609975"/>
                          <a:ext cx="8410575" cy="269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704" name="Line 28"/>
            <p:cNvSpPr>
              <a:spLocks noChangeShapeType="1"/>
            </p:cNvSpPr>
            <p:nvPr/>
          </p:nvSpPr>
          <p:spPr bwMode="auto">
            <a:xfrm flipV="1">
              <a:off x="1827908" y="3537545"/>
              <a:ext cx="0" cy="71913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s-ES"/>
            </a:p>
          </p:txBody>
        </p:sp>
        <p:grpSp>
          <p:nvGrpSpPr>
            <p:cNvPr id="29705" name="Group 30"/>
            <p:cNvGrpSpPr>
              <a:grpSpLocks/>
            </p:cNvGrpSpPr>
            <p:nvPr/>
          </p:nvGrpSpPr>
          <p:grpSpPr bwMode="auto">
            <a:xfrm>
              <a:off x="1835845" y="3769320"/>
              <a:ext cx="2103438" cy="1152525"/>
              <a:chOff x="1338" y="1535"/>
              <a:chExt cx="1325" cy="726"/>
            </a:xfrm>
          </p:grpSpPr>
          <p:sp>
            <p:nvSpPr>
              <p:cNvPr id="29710" name="Line 26"/>
              <p:cNvSpPr>
                <a:spLocks noChangeShapeType="1"/>
              </p:cNvSpPr>
              <p:nvPr/>
            </p:nvSpPr>
            <p:spPr bwMode="auto">
              <a:xfrm>
                <a:off x="1983" y="1535"/>
                <a:ext cx="680" cy="726"/>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s-ES"/>
              </a:p>
            </p:txBody>
          </p:sp>
          <p:sp>
            <p:nvSpPr>
              <p:cNvPr id="29711" name="Line 29"/>
              <p:cNvSpPr>
                <a:spLocks noChangeShapeType="1"/>
              </p:cNvSpPr>
              <p:nvPr/>
            </p:nvSpPr>
            <p:spPr bwMode="auto">
              <a:xfrm>
                <a:off x="1338" y="1535"/>
                <a:ext cx="680" cy="0"/>
              </a:xfrm>
              <a:prstGeom prst="line">
                <a:avLst/>
              </a:prstGeom>
              <a:noFill/>
              <a:ln w="12700">
                <a:solidFill>
                  <a:srgbClr val="FF0000"/>
                </a:solidFill>
                <a:round/>
                <a:headEnd/>
                <a:tailEnd/>
              </a:ln>
              <a:extLst>
                <a:ext uri="{909E8E84-426E-40dd-AFC4-6F175D3DCCD1}">
                  <a14:hiddenFill xmlns:a14="http://schemas.microsoft.com/office/drawing/2010/main">
                    <a:noFill/>
                  </a14:hiddenFill>
                </a:ext>
              </a:extLst>
            </p:spPr>
            <p:txBody>
              <a:bodyPr>
                <a:spAutoFit/>
              </a:bodyPr>
              <a:lstStyle/>
              <a:p>
                <a:endParaRPr lang="es-ES"/>
              </a:p>
            </p:txBody>
          </p:sp>
        </p:grpSp>
        <p:sp>
          <p:nvSpPr>
            <p:cNvPr id="29706" name="Line 31"/>
            <p:cNvSpPr>
              <a:spLocks noChangeShapeType="1"/>
            </p:cNvSpPr>
            <p:nvPr/>
          </p:nvSpPr>
          <p:spPr bwMode="auto">
            <a:xfrm flipV="1">
              <a:off x="1838152" y="3769320"/>
              <a:ext cx="0" cy="1152525"/>
            </a:xfrm>
            <a:prstGeom prst="line">
              <a:avLst/>
            </a:prstGeom>
            <a:noFill/>
            <a:ln w="57150">
              <a:solidFill>
                <a:srgbClr val="A50021"/>
              </a:solidFill>
              <a:round/>
              <a:headEnd/>
              <a:tailEnd/>
            </a:ln>
            <a:extLst>
              <a:ext uri="{909E8E84-426E-40dd-AFC4-6F175D3DCCD1}">
                <a14:hiddenFill xmlns:a14="http://schemas.microsoft.com/office/drawing/2010/main">
                  <a:noFill/>
                </a14:hiddenFill>
              </a:ext>
            </a:extLst>
          </p:spPr>
          <p:txBody>
            <a:bodyPr>
              <a:spAutoFit/>
            </a:bodyPr>
            <a:lstStyle/>
            <a:p>
              <a:endParaRPr lang="es-ES"/>
            </a:p>
          </p:txBody>
        </p:sp>
        <p:sp>
          <p:nvSpPr>
            <p:cNvPr id="29707" name="Text Box 33"/>
            <p:cNvSpPr txBox="1">
              <a:spLocks noChangeArrowheads="1"/>
            </p:cNvSpPr>
            <p:nvPr/>
          </p:nvSpPr>
          <p:spPr bwMode="auto">
            <a:xfrm>
              <a:off x="323528" y="4593902"/>
              <a:ext cx="139056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b="1">
                  <a:solidFill>
                    <a:srgbClr val="A50021"/>
                  </a:solidFill>
                </a:rPr>
                <a:t>MAYOR</a:t>
              </a:r>
            </a:p>
            <a:p>
              <a:pPr eaLnBrk="1" hangingPunct="1"/>
              <a:r>
                <a:rPr lang="en-US" sz="1800" b="1">
                  <a:solidFill>
                    <a:srgbClr val="A50021"/>
                  </a:solidFill>
                </a:rPr>
                <a:t>Campo</a:t>
              </a:r>
            </a:p>
            <a:p>
              <a:pPr eaLnBrk="1" hangingPunct="1"/>
              <a:r>
                <a:rPr lang="en-US" sz="1800" b="1">
                  <a:solidFill>
                    <a:srgbClr val="A50021"/>
                  </a:solidFill>
                </a:rPr>
                <a:t>Observado</a:t>
              </a:r>
            </a:p>
          </p:txBody>
        </p:sp>
        <p:sp>
          <p:nvSpPr>
            <p:cNvPr id="29708" name="Line 31"/>
            <p:cNvSpPr>
              <a:spLocks noChangeShapeType="1"/>
            </p:cNvSpPr>
            <p:nvPr/>
          </p:nvSpPr>
          <p:spPr bwMode="auto">
            <a:xfrm flipV="1">
              <a:off x="1838152" y="4941168"/>
              <a:ext cx="0" cy="1152525"/>
            </a:xfrm>
            <a:prstGeom prst="line">
              <a:avLst/>
            </a:prstGeom>
            <a:noFill/>
            <a:ln w="57150">
              <a:solidFill>
                <a:srgbClr val="A50021"/>
              </a:solidFill>
              <a:round/>
              <a:headEnd/>
              <a:tailEnd/>
            </a:ln>
            <a:extLst>
              <a:ext uri="{909E8E84-426E-40dd-AFC4-6F175D3DCCD1}">
                <a14:hiddenFill xmlns:a14="http://schemas.microsoft.com/office/drawing/2010/main">
                  <a:noFill/>
                </a14:hiddenFill>
              </a:ext>
            </a:extLst>
          </p:spPr>
          <p:txBody>
            <a:bodyPr>
              <a:spAutoFit/>
            </a:bodyPr>
            <a:lstStyle/>
            <a:p>
              <a:endParaRPr lang="es-ES"/>
            </a:p>
          </p:txBody>
        </p:sp>
        <p:sp>
          <p:nvSpPr>
            <p:cNvPr id="29709" name="Line 27"/>
            <p:cNvSpPr>
              <a:spLocks noChangeShapeType="1"/>
            </p:cNvSpPr>
            <p:nvPr/>
          </p:nvSpPr>
          <p:spPr bwMode="auto">
            <a:xfrm>
              <a:off x="1835845" y="3785195"/>
              <a:ext cx="1784350" cy="1928812"/>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s-ES"/>
            </a:p>
          </p:txBody>
        </p:sp>
      </p:grpSp>
      <p:pic>
        <p:nvPicPr>
          <p:cNvPr id="29700" name="Picture 5" descr="lupa de patas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92725" y="2420938"/>
            <a:ext cx="3541713"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6" descr="lupa de patas observacio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92725" y="4581525"/>
            <a:ext cx="3541713"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2" name="Text Box 9"/>
          <p:cNvSpPr txBox="1">
            <a:spLocks noChangeArrowheads="1"/>
          </p:cNvSpPr>
          <p:nvPr/>
        </p:nvSpPr>
        <p:spPr bwMode="auto">
          <a:xfrm>
            <a:off x="2628900" y="6413500"/>
            <a:ext cx="61198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sz="2000"/>
              <a:t>Parecido a mirar por el ojo de la cerradura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Marcador de número de diapositiva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F378013-FDB2-1D44-AC64-623CCAE41D62}" type="slidenum">
              <a:rPr lang="es-ES" sz="1400"/>
              <a:pPr eaLnBrk="1" hangingPunct="1"/>
              <a:t>17</a:t>
            </a:fld>
            <a:endParaRPr lang="es-ES" sz="1400"/>
          </a:p>
        </p:txBody>
      </p:sp>
      <p:sp>
        <p:nvSpPr>
          <p:cNvPr id="30722" name="Rectangle 2"/>
          <p:cNvSpPr>
            <a:spLocks noGrp="1" noChangeArrowheads="1"/>
          </p:cNvSpPr>
          <p:nvPr>
            <p:ph type="title"/>
          </p:nvPr>
        </p:nvSpPr>
        <p:spPr/>
        <p:txBody>
          <a:bodyPr/>
          <a:lstStyle/>
          <a:p>
            <a:pPr eaLnBrk="1" hangingPunct="1"/>
            <a:r>
              <a:rPr lang="es-ES">
                <a:latin typeface="Arial" charset="0"/>
              </a:rPr>
              <a:t>Sextante</a:t>
            </a:r>
          </a:p>
        </p:txBody>
      </p:sp>
      <p:pic>
        <p:nvPicPr>
          <p:cNvPr id="30723" name="Picture 5" descr="sextantes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100" y="1535113"/>
            <a:ext cx="3975100" cy="3622675"/>
          </a:xfrm>
          <a:prstGeom prst="rect">
            <a:avLst/>
          </a:prstGeom>
          <a:noFill/>
          <a:ln w="19050">
            <a:solidFill>
              <a:srgbClr val="000080"/>
            </a:solidFill>
            <a:miter lim="800000"/>
            <a:headEnd/>
            <a:tailEnd/>
          </a:ln>
          <a:extLst>
            <a:ext uri="{909E8E84-426E-40dd-AFC4-6F175D3DCCD1}">
              <a14:hiddenFill xmlns:a14="http://schemas.microsoft.com/office/drawing/2010/main">
                <a:solidFill>
                  <a:srgbClr val="FFFFFF"/>
                </a:solidFill>
              </a14:hiddenFill>
            </a:ext>
          </a:extLst>
        </p:spPr>
      </p:pic>
      <p:sp>
        <p:nvSpPr>
          <p:cNvPr id="30724" name="Text Box 6"/>
          <p:cNvSpPr txBox="1">
            <a:spLocks noChangeArrowheads="1"/>
          </p:cNvSpPr>
          <p:nvPr/>
        </p:nvSpPr>
        <p:spPr bwMode="auto">
          <a:xfrm>
            <a:off x="4140200" y="1373188"/>
            <a:ext cx="4932363"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sz="2000"/>
              <a:t>Instrumento que combina espejos, filtros, láminas y un medidor de ángulos (sextante = sexta parte del círculo).</a:t>
            </a:r>
          </a:p>
        </p:txBody>
      </p:sp>
      <p:sp>
        <p:nvSpPr>
          <p:cNvPr id="30725" name="Text Box 7"/>
          <p:cNvSpPr txBox="1">
            <a:spLocks noChangeArrowheads="1"/>
          </p:cNvSpPr>
          <p:nvPr/>
        </p:nvSpPr>
        <p:spPr bwMode="auto">
          <a:xfrm>
            <a:off x="754063" y="5410200"/>
            <a:ext cx="27384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solidFill>
                  <a:srgbClr val="A50021"/>
                </a:solidFill>
                <a:latin typeface="Monotype Corsiva" charset="0"/>
              </a:rPr>
              <a:t>El capitán enseña a los jóvenes guardamarinas a manejar el sextante. </a:t>
            </a:r>
          </a:p>
        </p:txBody>
      </p:sp>
      <p:pic>
        <p:nvPicPr>
          <p:cNvPr id="30726" name="Picture 8" descr="Octa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0113" y="2709863"/>
            <a:ext cx="3533775"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Marcador de número de diapositiva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2FEB10B-FFB8-8545-8EA9-F63C57965340}" type="slidenum">
              <a:rPr lang="es-ES" sz="1400"/>
              <a:pPr eaLnBrk="1" hangingPunct="1"/>
              <a:t>18</a:t>
            </a:fld>
            <a:endParaRPr lang="es-ES" sz="1400"/>
          </a:p>
        </p:txBody>
      </p:sp>
      <p:pic>
        <p:nvPicPr>
          <p:cNvPr id="3174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2475" y="3500438"/>
            <a:ext cx="3203575" cy="277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7" name="Picture 6" descr="sextantes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462088"/>
            <a:ext cx="5800725" cy="3262312"/>
          </a:xfrm>
          <a:prstGeom prst="rect">
            <a:avLst/>
          </a:prstGeom>
          <a:noFill/>
          <a:ln w="19050">
            <a:solidFill>
              <a:srgbClr val="000080"/>
            </a:solidFill>
            <a:miter lim="800000"/>
            <a:headEnd/>
            <a:tailEnd/>
          </a:ln>
          <a:extLst>
            <a:ext uri="{909E8E84-426E-40dd-AFC4-6F175D3DCCD1}">
              <a14:hiddenFill xmlns:a14="http://schemas.microsoft.com/office/drawing/2010/main">
                <a:solidFill>
                  <a:srgbClr val="FFFFFF"/>
                </a:solidFill>
              </a14:hiddenFill>
            </a:ext>
          </a:extLst>
        </p:spPr>
      </p:pic>
      <p:sp>
        <p:nvSpPr>
          <p:cNvPr id="31748" name="Rectangle 7"/>
          <p:cNvSpPr>
            <a:spLocks noChangeArrowheads="1"/>
          </p:cNvSpPr>
          <p:nvPr/>
        </p:nvSpPr>
        <p:spPr bwMode="auto">
          <a:xfrm>
            <a:off x="393700" y="4933950"/>
            <a:ext cx="5114925"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s-ES" sz="2000"/>
              <a:t>Sirve para conocer la posición geográfica de la nave y la hora solar. </a:t>
            </a:r>
          </a:p>
          <a:p>
            <a:pPr>
              <a:spcBef>
                <a:spcPct val="50000"/>
              </a:spcBef>
            </a:pPr>
            <a:r>
              <a:rPr lang="es-ES_tradnl" sz="2000"/>
              <a:t>Suelen incorporar un anteojo.</a:t>
            </a:r>
            <a:endParaRPr lang="es-ES" sz="2000"/>
          </a:p>
        </p:txBody>
      </p:sp>
      <p:sp>
        <p:nvSpPr>
          <p:cNvPr id="31749" name="Rectangle 8"/>
          <p:cNvSpPr>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s-ES" sz="4400">
                <a:solidFill>
                  <a:schemeClr val="tx2"/>
                </a:solidFill>
              </a:rPr>
              <a:t>Sextante</a:t>
            </a:r>
          </a:p>
        </p:txBody>
      </p:sp>
      <p:sp>
        <p:nvSpPr>
          <p:cNvPr id="31750" name="Text Box 9"/>
          <p:cNvSpPr txBox="1">
            <a:spLocks noChangeArrowheads="1"/>
          </p:cNvSpPr>
          <p:nvPr/>
        </p:nvSpPr>
        <p:spPr bwMode="auto">
          <a:xfrm>
            <a:off x="6156325" y="1670050"/>
            <a:ext cx="27384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solidFill>
                  <a:srgbClr val="A50021"/>
                </a:solidFill>
                <a:latin typeface="Monotype Corsiva" charset="0"/>
              </a:rPr>
              <a:t>Los guardamarinas  declaran el mediodía.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Marcador de número de diapositiva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B9896B6-0C63-FF48-A4BE-593290420835}" type="slidenum">
              <a:rPr lang="es-ES" sz="1400"/>
              <a:pPr eaLnBrk="1" hangingPunct="1"/>
              <a:t>19</a:t>
            </a:fld>
            <a:endParaRPr lang="es-ES" sz="1400"/>
          </a:p>
        </p:txBody>
      </p:sp>
      <p:sp>
        <p:nvSpPr>
          <p:cNvPr id="53250" name="Rectangle 7"/>
          <p:cNvSpPr>
            <a:spLocks noChangeArrowheads="1"/>
          </p:cNvSpPr>
          <p:nvPr/>
        </p:nvSpPr>
        <p:spPr bwMode="auto">
          <a:xfrm>
            <a:off x="0" y="5956300"/>
            <a:ext cx="9144000"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ct val="50000"/>
              </a:spcBef>
            </a:pPr>
            <a:r>
              <a:rPr lang="es-ES" sz="2000"/>
              <a:t>Sirve para conocer la posición geográfica de la nave y la hora solar. </a:t>
            </a:r>
          </a:p>
          <a:p>
            <a:pPr algn="ctr">
              <a:spcBef>
                <a:spcPts val="600"/>
              </a:spcBef>
            </a:pPr>
            <a:r>
              <a:rPr lang="es-ES_tradnl" sz="2000"/>
              <a:t>Suelen incorporar un anteojo visor y filtros para proteger del sol.</a:t>
            </a:r>
            <a:endParaRPr lang="es-ES" sz="2000"/>
          </a:p>
        </p:txBody>
      </p:sp>
      <p:sp>
        <p:nvSpPr>
          <p:cNvPr id="53251" name="Rectangle 8"/>
          <p:cNvSpPr>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s-ES" sz="4400">
                <a:solidFill>
                  <a:schemeClr val="tx2"/>
                </a:solidFill>
              </a:rPr>
              <a:t>Sextante</a:t>
            </a:r>
          </a:p>
        </p:txBody>
      </p:sp>
      <p:pic>
        <p:nvPicPr>
          <p:cNvPr id="53252" name="Imagen 4" descr="MC-sextante4.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1260475"/>
            <a:ext cx="6115050" cy="461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Marcador de número de diapositiva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4068264-4ED9-674E-844C-026D9A26346C}" type="slidenum">
              <a:rPr lang="es-ES" sz="1400"/>
              <a:pPr eaLnBrk="1" hangingPunct="1"/>
              <a:t>2</a:t>
            </a:fld>
            <a:endParaRPr lang="es-ES" sz="1400"/>
          </a:p>
        </p:txBody>
      </p:sp>
      <p:pic>
        <p:nvPicPr>
          <p:cNvPr id="18434" name="Picture 6" descr="20_20thfo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4300" y="3103563"/>
            <a:ext cx="1441450"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435" name="Group 10"/>
          <p:cNvGrpSpPr>
            <a:grpSpLocks/>
          </p:cNvGrpSpPr>
          <p:nvPr/>
        </p:nvGrpSpPr>
        <p:grpSpPr bwMode="auto">
          <a:xfrm>
            <a:off x="539750" y="333375"/>
            <a:ext cx="8135938" cy="2754313"/>
            <a:chOff x="340" y="346"/>
            <a:chExt cx="5125" cy="1735"/>
          </a:xfrm>
        </p:grpSpPr>
        <p:pic>
          <p:nvPicPr>
            <p:cNvPr id="18438" name="Picture 4" descr="M&amp;C titul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 y="346"/>
              <a:ext cx="5125" cy="1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5" descr="M&amp;C direccion p wei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90" y="1525"/>
              <a:ext cx="1360"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0" name="Text Box 7"/>
            <p:cNvSpPr txBox="1">
              <a:spLocks noChangeArrowheads="1"/>
            </p:cNvSpPr>
            <p:nvPr/>
          </p:nvSpPr>
          <p:spPr bwMode="auto">
            <a:xfrm>
              <a:off x="2789" y="1908"/>
              <a:ext cx="36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es-ES" sz="1200">
                  <a:solidFill>
                    <a:schemeClr val="bg1"/>
                  </a:solidFill>
                </a:rPr>
                <a:t>2003</a:t>
              </a:r>
            </a:p>
          </p:txBody>
        </p:sp>
      </p:grpSp>
      <p:sp>
        <p:nvSpPr>
          <p:cNvPr id="18436" name="Text Box 8"/>
          <p:cNvSpPr txBox="1">
            <a:spLocks noChangeArrowheads="1"/>
          </p:cNvSpPr>
          <p:nvPr/>
        </p:nvSpPr>
        <p:spPr bwMode="auto">
          <a:xfrm>
            <a:off x="431800" y="4576763"/>
            <a:ext cx="8532813"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es-ES" sz="1600"/>
              <a:t>Este trabajo se ha elaborado a partir de fotogramas extraídos de la película. Las imágenes utilizadas han sido recortadas o manipuladas siguiendo criterios estrictamente docentes.</a:t>
            </a:r>
          </a:p>
        </p:txBody>
      </p:sp>
      <p:sp>
        <p:nvSpPr>
          <p:cNvPr id="18437" name="Text Box 9"/>
          <p:cNvSpPr txBox="1">
            <a:spLocks noChangeArrowheads="1"/>
          </p:cNvSpPr>
          <p:nvPr/>
        </p:nvSpPr>
        <p:spPr bwMode="auto">
          <a:xfrm>
            <a:off x="1763713" y="5372100"/>
            <a:ext cx="5903912"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_tradnl" b="1"/>
              <a:t>María S. Millán </a:t>
            </a:r>
          </a:p>
          <a:p>
            <a:pPr algn="ctr" eaLnBrk="1" hangingPunct="1">
              <a:lnSpc>
                <a:spcPct val="70000"/>
              </a:lnSpc>
              <a:spcBef>
                <a:spcPct val="10000"/>
              </a:spcBef>
            </a:pPr>
            <a:r>
              <a:rPr lang="es-ES_tradnl" sz="1800"/>
              <a:t>Dep. Optica y Optometría</a:t>
            </a:r>
          </a:p>
          <a:p>
            <a:pPr algn="ctr" eaLnBrk="1" hangingPunct="1">
              <a:lnSpc>
                <a:spcPct val="70000"/>
              </a:lnSpc>
              <a:spcBef>
                <a:spcPct val="10000"/>
              </a:spcBef>
            </a:pPr>
            <a:r>
              <a:rPr lang="es-ES_tradnl" sz="1800"/>
              <a:t>Universidad Politécnica de Cataluña</a:t>
            </a:r>
            <a:r>
              <a:rPr lang="es-ES_tradnl" b="1"/>
              <a:t>  </a:t>
            </a:r>
          </a:p>
          <a:p>
            <a:pPr algn="ctr" eaLnBrk="1" hangingPunct="1">
              <a:spcBef>
                <a:spcPct val="10000"/>
              </a:spcBef>
            </a:pPr>
            <a:r>
              <a:rPr lang="es-ES_tradnl" b="1"/>
              <a:t> 2005, 2013, 2018</a:t>
            </a:r>
            <a:endParaRPr lang="es-ES" b="1"/>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3" name="Imagen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850" y="908050"/>
            <a:ext cx="5568950"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4" name="Marcador de número de diapositiva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E34086E-5D40-B54C-9C0C-DB4291B4565C}" type="slidenum">
              <a:rPr lang="es-ES" sz="1400"/>
              <a:pPr eaLnBrk="1" hangingPunct="1"/>
              <a:t>20</a:t>
            </a:fld>
            <a:endParaRPr lang="es-ES" sz="1400"/>
          </a:p>
        </p:txBody>
      </p:sp>
      <p:pic>
        <p:nvPicPr>
          <p:cNvPr id="5427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4724400"/>
            <a:ext cx="2184400"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6" name="Rectangle 8"/>
          <p:cNvSpPr>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s-ES" sz="4400">
                <a:solidFill>
                  <a:schemeClr val="tx2"/>
                </a:solidFill>
              </a:rPr>
              <a:t>Sextante</a:t>
            </a:r>
          </a:p>
        </p:txBody>
      </p:sp>
      <p:pic>
        <p:nvPicPr>
          <p:cNvPr id="54277" name="Imagen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724525" y="1939925"/>
            <a:ext cx="2951163"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8" name="Rectángulo 4"/>
          <p:cNvSpPr>
            <a:spLocks noChangeArrowheads="1"/>
          </p:cNvSpPr>
          <p:nvPr/>
        </p:nvSpPr>
        <p:spPr bwMode="auto">
          <a:xfrm>
            <a:off x="179388" y="5229225"/>
            <a:ext cx="55451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a:t>Los sextantes dan </a:t>
            </a:r>
            <a:r>
              <a:rPr lang="es-ES" b="1"/>
              <a:t>errores muy grandes</a:t>
            </a:r>
            <a:r>
              <a:rPr lang="es-ES"/>
              <a:t>, mayores que 10º de arco, y además resulta difícil enfilar de pie el horizonte en un barco en movimiento. </a:t>
            </a:r>
            <a:r>
              <a:rPr lang="es-ES" b="1"/>
              <a:t>A pesar de ello fueron de gran ayuda para la navegación</a:t>
            </a:r>
            <a:r>
              <a:rPr lang="es-ES"/>
              <a:t>.</a:t>
            </a:r>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Marcador de número de diapositiva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E34086E-5D40-B54C-9C0C-DB4291B4565C}" type="slidenum">
              <a:rPr lang="es-ES" sz="1400"/>
              <a:pPr eaLnBrk="1" hangingPunct="1"/>
              <a:t>21</a:t>
            </a:fld>
            <a:endParaRPr lang="es-ES" sz="1400"/>
          </a:p>
        </p:txBody>
      </p:sp>
      <p:pic>
        <p:nvPicPr>
          <p:cNvPr id="5427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4724400"/>
            <a:ext cx="2184400"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6" name="Rectangle 8"/>
          <p:cNvSpPr>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s-ES" sz="4400">
                <a:solidFill>
                  <a:schemeClr val="tx2"/>
                </a:solidFill>
              </a:rPr>
              <a:t>Sextante</a:t>
            </a:r>
          </a:p>
        </p:txBody>
      </p:sp>
      <p:pic>
        <p:nvPicPr>
          <p:cNvPr id="54277" name="Imagen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24525" y="1939925"/>
            <a:ext cx="2951163"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8" name="Rectángulo 4"/>
          <p:cNvSpPr>
            <a:spLocks noChangeArrowheads="1"/>
          </p:cNvSpPr>
          <p:nvPr/>
        </p:nvSpPr>
        <p:spPr bwMode="auto">
          <a:xfrm>
            <a:off x="179388" y="5229225"/>
            <a:ext cx="55451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a:t>Los sextantes dan </a:t>
            </a:r>
            <a:r>
              <a:rPr lang="es-ES" b="1"/>
              <a:t>errores muy grandes</a:t>
            </a:r>
            <a:r>
              <a:rPr lang="es-ES"/>
              <a:t>, mayores que 10º de arco, y además resulta difícil enfilar de pie el horizonte en un barco en movimiento. </a:t>
            </a:r>
            <a:r>
              <a:rPr lang="es-ES" b="1"/>
              <a:t>A pesar de ello fueron de gran ayuda para la navegación</a:t>
            </a:r>
            <a:r>
              <a:rPr lang="es-ES"/>
              <a:t>.</a:t>
            </a:r>
          </a:p>
        </p:txBody>
      </p:sp>
      <p:pic>
        <p:nvPicPr>
          <p:cNvPr id="4" name="Imagen 3" descr="300px-Using_the_sextant_edit1.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16832"/>
            <a:ext cx="5868144" cy="2934072"/>
          </a:xfrm>
          <a:prstGeom prst="rect">
            <a:avLst/>
          </a:prstGeom>
        </p:spPr>
      </p:pic>
    </p:spTree>
    <p:extLst>
      <p:ext uri="{BB962C8B-B14F-4D97-AF65-F5344CB8AC3E}">
        <p14:creationId xmlns:p14="http://schemas.microsoft.com/office/powerpoint/2010/main" val="1477089197"/>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Marcador de número de diapositiva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CFEC4F6-82F1-994A-99C3-BA5EB1C60ED9}" type="slidenum">
              <a:rPr lang="es-ES" sz="1400"/>
              <a:pPr eaLnBrk="1" hangingPunct="1"/>
              <a:t>22</a:t>
            </a:fld>
            <a:endParaRPr lang="es-ES" sz="1400"/>
          </a:p>
        </p:txBody>
      </p:sp>
      <p:sp>
        <p:nvSpPr>
          <p:cNvPr id="32770" name="Rectangle 2"/>
          <p:cNvSpPr>
            <a:spLocks noGrp="1" noChangeArrowheads="1"/>
          </p:cNvSpPr>
          <p:nvPr>
            <p:ph type="title"/>
          </p:nvPr>
        </p:nvSpPr>
        <p:spPr/>
        <p:txBody>
          <a:bodyPr/>
          <a:lstStyle/>
          <a:p>
            <a:pPr eaLnBrk="1" hangingPunct="1"/>
            <a:r>
              <a:rPr lang="es-ES">
                <a:latin typeface="Arial" charset="0"/>
              </a:rPr>
              <a:t>Anteojo terrestre - Catalejo</a:t>
            </a:r>
          </a:p>
        </p:txBody>
      </p:sp>
      <p:pic>
        <p:nvPicPr>
          <p:cNvPr id="32771" name="Picture 9" descr="catalejo jack mira"/>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4692650" y="1276350"/>
            <a:ext cx="4127500" cy="2698750"/>
          </a:xfrm>
          <a:noFill/>
        </p:spPr>
      </p:pic>
      <p:sp>
        <p:nvSpPr>
          <p:cNvPr id="32772" name="Text Box 4"/>
          <p:cNvSpPr txBox="1">
            <a:spLocks noChangeArrowheads="1"/>
          </p:cNvSpPr>
          <p:nvPr/>
        </p:nvSpPr>
        <p:spPr bwMode="auto">
          <a:xfrm>
            <a:off x="468313" y="1492250"/>
            <a:ext cx="3744912" cy="481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es-ES" sz="2000"/>
              <a:t>Es el instrumento óptico que más aparece en la película.</a:t>
            </a:r>
          </a:p>
          <a:p>
            <a:pPr eaLnBrk="1" hangingPunct="1">
              <a:spcBef>
                <a:spcPct val="50000"/>
              </a:spcBef>
            </a:pPr>
            <a:r>
              <a:rPr lang="es-ES" sz="2000"/>
              <a:t>Se trata de un anteojo terrestre monocular: consta de objetivo, sistema inversor y ocular. </a:t>
            </a:r>
          </a:p>
          <a:p>
            <a:pPr eaLnBrk="1" hangingPunct="1">
              <a:spcBef>
                <a:spcPct val="50000"/>
              </a:spcBef>
            </a:pPr>
            <a:r>
              <a:rPr lang="es-ES" sz="2000"/>
              <a:t>El objetivo y el ocular corresponden a un anteojo astronómico, que produce una imagen aumentada e invertida. Por eso, se asocia un sistema inversor que la endereza. </a:t>
            </a:r>
          </a:p>
          <a:p>
            <a:pPr eaLnBrk="1" hangingPunct="1">
              <a:spcBef>
                <a:spcPct val="50000"/>
              </a:spcBef>
            </a:pPr>
            <a:r>
              <a:rPr lang="es-ES" sz="2000"/>
              <a:t>La imagen presenta viñeteado, está afectada de aberraciones y el campo es reducido.</a:t>
            </a:r>
          </a:p>
        </p:txBody>
      </p:sp>
      <p:pic>
        <p:nvPicPr>
          <p:cNvPr id="32773" name="Picture 11" descr="catalejo 3miran"/>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572000" y="4073525"/>
            <a:ext cx="4381500" cy="2698750"/>
          </a:xfrm>
          <a:noFill/>
        </p:spPr>
      </p:pic>
      <p:sp>
        <p:nvSpPr>
          <p:cNvPr id="32774" name="Text Box 13"/>
          <p:cNvSpPr txBox="1">
            <a:spLocks noChangeArrowheads="1"/>
          </p:cNvSpPr>
          <p:nvPr/>
        </p:nvSpPr>
        <p:spPr bwMode="auto">
          <a:xfrm>
            <a:off x="4716463" y="3527425"/>
            <a:ext cx="4105275" cy="457200"/>
          </a:xfrm>
          <a:prstGeom prst="rect">
            <a:avLst/>
          </a:prstGeom>
          <a:solidFill>
            <a:srgbClr val="CCFFFF">
              <a:alpha val="5411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solidFill>
                  <a:schemeClr val="bg1"/>
                </a:solidFill>
                <a:latin typeface="Monotype Corsiva" charset="0"/>
              </a:rPr>
              <a:t>Capitán Jack Aubrey, el afortunado</a:t>
            </a:r>
          </a:p>
        </p:txBody>
      </p:sp>
      <p:sp>
        <p:nvSpPr>
          <p:cNvPr id="32775" name="Text Box 14"/>
          <p:cNvSpPr txBox="1">
            <a:spLocks noChangeArrowheads="1"/>
          </p:cNvSpPr>
          <p:nvPr/>
        </p:nvSpPr>
        <p:spPr bwMode="auto">
          <a:xfrm>
            <a:off x="4572000" y="6315075"/>
            <a:ext cx="4392613" cy="457200"/>
          </a:xfrm>
          <a:prstGeom prst="rect">
            <a:avLst/>
          </a:prstGeom>
          <a:solidFill>
            <a:srgbClr val="CCFFFF">
              <a:alpha val="5294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solidFill>
                  <a:schemeClr val="bg1"/>
                </a:solidFill>
                <a:latin typeface="Monotype Corsiva" charset="0"/>
              </a:rPr>
              <a:t>Y los guardamarinas</a:t>
            </a: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Marcador de número de diapositiva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58FBF4A-6E92-FF48-9521-0863FE4D81B3}" type="slidenum">
              <a:rPr lang="es-ES" sz="1400"/>
              <a:pPr eaLnBrk="1" hangingPunct="1"/>
              <a:t>23</a:t>
            </a:fld>
            <a:endParaRPr lang="es-ES" sz="1400"/>
          </a:p>
        </p:txBody>
      </p:sp>
      <p:pic>
        <p:nvPicPr>
          <p:cNvPr id="33794" name="Picture 2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38" y="2371725"/>
            <a:ext cx="3205162" cy="213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Rectangle 2"/>
          <p:cNvSpPr>
            <a:spLocks noGrp="1" noChangeArrowheads="1"/>
          </p:cNvSpPr>
          <p:nvPr>
            <p:ph type="title" idx="4294967295"/>
          </p:nvPr>
        </p:nvSpPr>
        <p:spPr>
          <a:xfrm>
            <a:off x="374650" y="274638"/>
            <a:ext cx="8229600" cy="1143000"/>
          </a:xfrm>
        </p:spPr>
        <p:txBody>
          <a:bodyPr/>
          <a:lstStyle/>
          <a:p>
            <a:pPr eaLnBrk="1" hangingPunct="1"/>
            <a:r>
              <a:rPr lang="es-ES">
                <a:latin typeface="Arial" charset="0"/>
              </a:rPr>
              <a:t>Anteojo terrestre - Catalejo</a:t>
            </a:r>
          </a:p>
        </p:txBody>
      </p:sp>
      <p:sp>
        <p:nvSpPr>
          <p:cNvPr id="33796" name="Text Box 6"/>
          <p:cNvSpPr txBox="1">
            <a:spLocks noChangeArrowheads="1"/>
          </p:cNvSpPr>
          <p:nvPr/>
        </p:nvSpPr>
        <p:spPr bwMode="auto">
          <a:xfrm>
            <a:off x="107950" y="1341438"/>
            <a:ext cx="3241675"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es-ES" sz="2200"/>
              <a:t>Para la observación, se extiende el tubo óptico.</a:t>
            </a:r>
            <a:r>
              <a:rPr lang="es-ES"/>
              <a:t> </a:t>
            </a:r>
          </a:p>
        </p:txBody>
      </p:sp>
      <p:pic>
        <p:nvPicPr>
          <p:cNvPr id="33797" name="Picture 26" descr="catalejo 2mir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5163" y="1773238"/>
            <a:ext cx="5688012" cy="333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13" descr="gal catalejo mira stephen2"/>
          <p:cNvPicPr>
            <a:picLocks noGrp="1" noChangeAspect="1" noChangeArrowheads="1"/>
          </p:cNvPicPr>
          <p:nvPr>
            <p:ph idx="4294967295"/>
          </p:nvPr>
        </p:nvPicPr>
        <p:blipFill>
          <a:blip r:embed="rId4">
            <a:extLst>
              <a:ext uri="{28A0092B-C50C-407E-A947-70E740481C1C}">
                <a14:useLocalDpi xmlns:a14="http://schemas.microsoft.com/office/drawing/2010/main" val="0"/>
              </a:ext>
            </a:extLst>
          </a:blip>
          <a:srcRect/>
          <a:stretch>
            <a:fillRect/>
          </a:stretch>
        </p:blipFill>
        <p:spPr>
          <a:xfrm>
            <a:off x="107950" y="4508500"/>
            <a:ext cx="4986338" cy="2219325"/>
          </a:xfrm>
          <a:noFill/>
          <a:ln w="38100">
            <a:solidFill>
              <a:srgbClr val="A50021"/>
            </a:solidFill>
            <a:miter lim="800000"/>
            <a:headEnd/>
            <a:tailEnd/>
          </a:ln>
        </p:spPr>
      </p:pic>
      <p:sp>
        <p:nvSpPr>
          <p:cNvPr id="33799" name="Text Box 27"/>
          <p:cNvSpPr txBox="1">
            <a:spLocks noChangeArrowheads="1"/>
          </p:cNvSpPr>
          <p:nvPr/>
        </p:nvSpPr>
        <p:spPr bwMode="auto">
          <a:xfrm>
            <a:off x="5508625" y="5300663"/>
            <a:ext cx="27384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solidFill>
                  <a:srgbClr val="A50021"/>
                </a:solidFill>
                <a:latin typeface="Monotype Corsiva" charset="0"/>
              </a:rPr>
              <a:t>Un punto de apoyo facilita la observación del capitán</a:t>
            </a:r>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Marcador de número de diapositiva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A7E923B-2611-A84A-97A8-DE09263B1F73}" type="slidenum">
              <a:rPr lang="es-ES" sz="1400"/>
              <a:pPr eaLnBrk="1" hangingPunct="1"/>
              <a:t>24</a:t>
            </a:fld>
            <a:endParaRPr lang="es-ES" sz="1400"/>
          </a:p>
        </p:txBody>
      </p:sp>
      <p:sp>
        <p:nvSpPr>
          <p:cNvPr id="34818" name="Rectangle 2"/>
          <p:cNvSpPr>
            <a:spLocks noGrp="1" noChangeArrowheads="1"/>
          </p:cNvSpPr>
          <p:nvPr>
            <p:ph type="title"/>
          </p:nvPr>
        </p:nvSpPr>
        <p:spPr/>
        <p:txBody>
          <a:bodyPr/>
          <a:lstStyle/>
          <a:p>
            <a:pPr eaLnBrk="1" hangingPunct="1"/>
            <a:r>
              <a:rPr lang="es-ES">
                <a:latin typeface="Arial" charset="0"/>
              </a:rPr>
              <a:t>Anteojo terrestre - Catalejo</a:t>
            </a:r>
          </a:p>
        </p:txBody>
      </p:sp>
      <p:pic>
        <p:nvPicPr>
          <p:cNvPr id="34819" name="Picture 4" descr="catalejo cerrad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0" y="1412875"/>
            <a:ext cx="3973513" cy="2447925"/>
          </a:xfrm>
          <a:prstGeom prst="rect">
            <a:avLst/>
          </a:prstGeom>
          <a:noFill/>
          <a:ln w="31750">
            <a:solidFill>
              <a:srgbClr val="00CCFF"/>
            </a:solidFill>
            <a:miter lim="800000"/>
            <a:headEnd/>
            <a:tailEnd/>
          </a:ln>
          <a:extLst>
            <a:ext uri="{909E8E84-426E-40dd-AFC4-6F175D3DCCD1}">
              <a14:hiddenFill xmlns:a14="http://schemas.microsoft.com/office/drawing/2010/main">
                <a:solidFill>
                  <a:srgbClr val="FFFFFF"/>
                </a:solidFill>
              </a14:hiddenFill>
            </a:ext>
          </a:extLst>
        </p:spPr>
      </p:pic>
      <p:pic>
        <p:nvPicPr>
          <p:cNvPr id="34820" name="Picture 5" descr="catalejo jack3 mir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8150" y="1989138"/>
            <a:ext cx="4787900" cy="2141537"/>
          </a:xfrm>
          <a:prstGeom prst="rect">
            <a:avLst/>
          </a:prstGeom>
          <a:noFill/>
          <a:ln w="25400">
            <a:solidFill>
              <a:srgbClr val="FFCC00"/>
            </a:solidFill>
            <a:miter lim="800000"/>
            <a:headEnd/>
            <a:tailEnd/>
          </a:ln>
          <a:extLst>
            <a:ext uri="{909E8E84-426E-40dd-AFC4-6F175D3DCCD1}">
              <a14:hiddenFill xmlns:a14="http://schemas.microsoft.com/office/drawing/2010/main">
                <a:solidFill>
                  <a:srgbClr val="FFFFFF"/>
                </a:solidFill>
              </a14:hiddenFill>
            </a:ext>
          </a:extLst>
        </p:spPr>
      </p:pic>
      <p:pic>
        <p:nvPicPr>
          <p:cNvPr id="34821" name="Picture 6" descr="catalejo jack3 plieg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3788" y="4221163"/>
            <a:ext cx="2667000" cy="2519362"/>
          </a:xfrm>
          <a:prstGeom prst="rect">
            <a:avLst/>
          </a:prstGeom>
          <a:noFill/>
          <a:ln w="25400">
            <a:solidFill>
              <a:srgbClr val="FFCC00"/>
            </a:solidFill>
            <a:miter lim="800000"/>
            <a:headEnd/>
            <a:tailEnd/>
          </a:ln>
          <a:extLst>
            <a:ext uri="{909E8E84-426E-40dd-AFC4-6F175D3DCCD1}">
              <a14:hiddenFill xmlns:a14="http://schemas.microsoft.com/office/drawing/2010/main">
                <a:solidFill>
                  <a:srgbClr val="FFFFFF"/>
                </a:solidFill>
              </a14:hiddenFill>
            </a:ext>
          </a:extLst>
        </p:spPr>
      </p:pic>
      <p:pic>
        <p:nvPicPr>
          <p:cNvPr id="34822" name="Picture 7" descr="catalejo jack3 plegad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69050" y="4221163"/>
            <a:ext cx="2667000" cy="2519362"/>
          </a:xfrm>
          <a:prstGeom prst="rect">
            <a:avLst/>
          </a:prstGeom>
          <a:noFill/>
          <a:ln w="25400">
            <a:solidFill>
              <a:srgbClr val="FFCC00"/>
            </a:solidFill>
            <a:miter lim="800000"/>
            <a:headEnd/>
            <a:tailEnd/>
          </a:ln>
          <a:extLst>
            <a:ext uri="{909E8E84-426E-40dd-AFC4-6F175D3DCCD1}">
              <a14:hiddenFill xmlns:a14="http://schemas.microsoft.com/office/drawing/2010/main">
                <a:solidFill>
                  <a:srgbClr val="FFFFFF"/>
                </a:solidFill>
              </a14:hiddenFill>
            </a:ext>
          </a:extLst>
        </p:spPr>
      </p:pic>
      <p:sp>
        <p:nvSpPr>
          <p:cNvPr id="34823" name="Text Box 11"/>
          <p:cNvSpPr txBox="1">
            <a:spLocks noChangeArrowheads="1"/>
          </p:cNvSpPr>
          <p:nvPr/>
        </p:nvSpPr>
        <p:spPr bwMode="auto">
          <a:xfrm>
            <a:off x="155575" y="3311525"/>
            <a:ext cx="3851275" cy="519113"/>
          </a:xfrm>
          <a:prstGeom prst="rect">
            <a:avLst/>
          </a:prstGeom>
          <a:solidFill>
            <a:srgbClr val="CCFFFF">
              <a:alpha val="5411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sz="2800">
                <a:solidFill>
                  <a:schemeClr val="bg1"/>
                </a:solidFill>
              </a:rPr>
              <a:t>Y se guarda plegado</a:t>
            </a:r>
          </a:p>
        </p:txBody>
      </p:sp>
      <p:sp>
        <p:nvSpPr>
          <p:cNvPr id="34824" name="Text Box 12"/>
          <p:cNvSpPr txBox="1">
            <a:spLocks noChangeArrowheads="1"/>
          </p:cNvSpPr>
          <p:nvPr/>
        </p:nvSpPr>
        <p:spPr bwMode="auto">
          <a:xfrm>
            <a:off x="487363" y="4365625"/>
            <a:ext cx="316865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solidFill>
                  <a:srgbClr val="A50021"/>
                </a:solidFill>
                <a:latin typeface="Monotype Corsiva" charset="0"/>
              </a:rPr>
              <a:t>Jack Aubrey guarda el anteojo y se desea buena suerte en su próximo encuentro con la Acheron </a:t>
            </a:r>
          </a:p>
        </p:txBody>
      </p:sp>
      <p:sp>
        <p:nvSpPr>
          <p:cNvPr id="34825" name="Oval 13"/>
          <p:cNvSpPr>
            <a:spLocks noChangeArrowheads="1"/>
          </p:cNvSpPr>
          <p:nvPr/>
        </p:nvSpPr>
        <p:spPr bwMode="auto">
          <a:xfrm>
            <a:off x="1547813" y="1773238"/>
            <a:ext cx="792162" cy="1008062"/>
          </a:xfrm>
          <a:prstGeom prst="ellipse">
            <a:avLst/>
          </a:prstGeom>
          <a:noFill/>
          <a:ln w="9525">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pic>
        <p:nvPicPr>
          <p:cNvPr id="34826" name="Picture 14"/>
          <p:cNvPicPr>
            <a:picLocks noChangeAspect="1" noChangeArrowheads="1"/>
          </p:cNvPicPr>
          <p:nvPr/>
        </p:nvPicPr>
        <p:blipFill>
          <a:blip r:embed="rId6">
            <a:extLst>
              <a:ext uri="{28A0092B-C50C-407E-A947-70E740481C1C}">
                <a14:useLocalDpi xmlns:a14="http://schemas.microsoft.com/office/drawing/2010/main" val="0"/>
              </a:ext>
            </a:extLst>
          </a:blip>
          <a:srcRect l="24493" r="25790"/>
          <a:stretch>
            <a:fillRect/>
          </a:stretch>
        </p:blipFill>
        <p:spPr bwMode="auto">
          <a:xfrm>
            <a:off x="34925" y="4364038"/>
            <a:ext cx="650875"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Marcador de número de diapositiva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92BA7DC-AF5D-8F40-A6F6-243A814DB0FA}" type="slidenum">
              <a:rPr lang="es-ES" sz="1400"/>
              <a:pPr eaLnBrk="1" hangingPunct="1"/>
              <a:t>25</a:t>
            </a:fld>
            <a:endParaRPr lang="es-ES" sz="1400"/>
          </a:p>
        </p:txBody>
      </p:sp>
      <p:pic>
        <p:nvPicPr>
          <p:cNvPr id="35842" name="Picture 11"/>
          <p:cNvPicPr>
            <a:picLocks noChangeAspect="1" noChangeArrowheads="1"/>
          </p:cNvPicPr>
          <p:nvPr/>
        </p:nvPicPr>
        <p:blipFill>
          <a:blip r:embed="rId2">
            <a:extLst>
              <a:ext uri="{28A0092B-C50C-407E-A947-70E740481C1C}">
                <a14:useLocalDpi xmlns:a14="http://schemas.microsoft.com/office/drawing/2010/main" val="0"/>
              </a:ext>
            </a:extLst>
          </a:blip>
          <a:srcRect t="19884" b="17105"/>
          <a:stretch>
            <a:fillRect/>
          </a:stretch>
        </p:blipFill>
        <p:spPr bwMode="auto">
          <a:xfrm rot="657881">
            <a:off x="4727575" y="1338263"/>
            <a:ext cx="4289425" cy="137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3" name="Picture 4" descr="gal catalejo miran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79388" y="2538413"/>
            <a:ext cx="8878887" cy="3554412"/>
          </a:xfrm>
          <a:noFill/>
        </p:spPr>
      </p:pic>
      <p:sp>
        <p:nvSpPr>
          <p:cNvPr id="35844" name="Text Box 9"/>
          <p:cNvSpPr txBox="1">
            <a:spLocks noChangeArrowheads="1"/>
          </p:cNvSpPr>
          <p:nvPr/>
        </p:nvSpPr>
        <p:spPr bwMode="auto">
          <a:xfrm>
            <a:off x="1403350" y="6211888"/>
            <a:ext cx="63357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solidFill>
                  <a:srgbClr val="A50021"/>
                </a:solidFill>
                <a:latin typeface="Monotype Corsiva" charset="0"/>
              </a:rPr>
              <a:t>Oficiales y guardamarinas disponen de anteojos</a:t>
            </a:r>
          </a:p>
        </p:txBody>
      </p:sp>
      <p:sp>
        <p:nvSpPr>
          <p:cNvPr id="35845" name="Rectangle 7"/>
          <p:cNvSpPr>
            <a:spLocks noGrp="1" noChangeArrowheads="1"/>
          </p:cNvSpPr>
          <p:nvPr>
            <p:ph type="title"/>
          </p:nvPr>
        </p:nvSpPr>
        <p:spPr>
          <a:solidFill>
            <a:schemeClr val="bg1"/>
          </a:solidFill>
        </p:spPr>
        <p:txBody>
          <a:bodyPr/>
          <a:lstStyle/>
          <a:p>
            <a:pPr eaLnBrk="1" hangingPunct="1"/>
            <a:r>
              <a:rPr lang="es-ES">
                <a:latin typeface="Arial" charset="0"/>
              </a:rPr>
              <a:t>Anteojo terrestre - Catalejo</a:t>
            </a:r>
          </a:p>
        </p:txBody>
      </p:sp>
      <p:sp>
        <p:nvSpPr>
          <p:cNvPr id="35846" name="Text Box 8"/>
          <p:cNvSpPr txBox="1">
            <a:spLocks noChangeArrowheads="1"/>
          </p:cNvSpPr>
          <p:nvPr/>
        </p:nvSpPr>
        <p:spPr bwMode="auto">
          <a:xfrm>
            <a:off x="250825" y="1196975"/>
            <a:ext cx="4608513" cy="11874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es-ES"/>
              <a:t>El primitivo sistema inversor del catalejo, de una o dos lentes,  alarga aparatosamente el tubo.</a:t>
            </a:r>
          </a:p>
        </p:txBody>
      </p:sp>
      <p:sp>
        <p:nvSpPr>
          <p:cNvPr id="35847" name="Rectangle 12"/>
          <p:cNvSpPr>
            <a:spLocks noChangeArrowheads="1"/>
          </p:cNvSpPr>
          <p:nvPr/>
        </p:nvSpPr>
        <p:spPr bwMode="auto">
          <a:xfrm>
            <a:off x="8945563" y="1412875"/>
            <a:ext cx="179387" cy="1079500"/>
          </a:xfrm>
          <a:prstGeom prst="rect">
            <a:avLst/>
          </a:prstGeom>
          <a:solidFill>
            <a:schemeClr val="bg1"/>
          </a:solidFill>
          <a:ln w="9525">
            <a:solidFill>
              <a:schemeClr val="bg1"/>
            </a:solidFill>
            <a:miter lim="800000"/>
            <a:headEnd/>
            <a:tailEnd/>
          </a:ln>
        </p:spPr>
        <p:txBody>
          <a:bodyPr wrap="none" anchor="ctr"/>
          <a:lstStyle/>
          <a:p>
            <a:endParaRPr lang="en-GB"/>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AutoShape 5"/>
          <p:cNvSpPr>
            <a:spLocks noChangeArrowheads="1"/>
          </p:cNvSpPr>
          <p:nvPr/>
        </p:nvSpPr>
        <p:spPr bwMode="auto">
          <a:xfrm>
            <a:off x="228600" y="4760168"/>
            <a:ext cx="3898900" cy="355600"/>
          </a:xfrm>
          <a:prstGeom prst="roundRect">
            <a:avLst>
              <a:gd name="adj" fmla="val 7231"/>
            </a:avLst>
          </a:prstGeom>
          <a:solidFill>
            <a:srgbClr val="33CCFF">
              <a:alpha val="10196"/>
            </a:srgbClr>
          </a:solidFill>
          <a:ln w="19050">
            <a:solidFill>
              <a:srgbClr val="336699"/>
            </a:solidFill>
            <a:round/>
            <a:headEnd/>
            <a:tailEnd/>
          </a:ln>
        </p:spPr>
        <p:txBody>
          <a:bodyPr wrap="none" anchor="ctr"/>
          <a:lstStyle/>
          <a:p>
            <a:endParaRPr lang="en-GB"/>
          </a:p>
        </p:txBody>
      </p:sp>
      <p:sp>
        <p:nvSpPr>
          <p:cNvPr id="36866" name="AutoShape 5"/>
          <p:cNvSpPr>
            <a:spLocks noChangeArrowheads="1"/>
          </p:cNvSpPr>
          <p:nvPr/>
        </p:nvSpPr>
        <p:spPr bwMode="auto">
          <a:xfrm>
            <a:off x="215900" y="2445023"/>
            <a:ext cx="3898900" cy="355600"/>
          </a:xfrm>
          <a:prstGeom prst="roundRect">
            <a:avLst>
              <a:gd name="adj" fmla="val 7231"/>
            </a:avLst>
          </a:prstGeom>
          <a:solidFill>
            <a:srgbClr val="33CCFF">
              <a:alpha val="10196"/>
            </a:srgbClr>
          </a:solidFill>
          <a:ln w="19050">
            <a:solidFill>
              <a:srgbClr val="336699"/>
            </a:solidFill>
            <a:round/>
            <a:headEnd/>
            <a:tailEnd/>
          </a:ln>
        </p:spPr>
        <p:txBody>
          <a:bodyPr wrap="none" anchor="ctr"/>
          <a:lstStyle/>
          <a:p>
            <a:endParaRPr lang="en-GB"/>
          </a:p>
        </p:txBody>
      </p:sp>
      <p:sp>
        <p:nvSpPr>
          <p:cNvPr id="36867" name="Marcador de número de diapositiva 5"/>
          <p:cNvSpPr>
            <a:spLocks noGrp="1"/>
          </p:cNvSpPr>
          <p:nvPr>
            <p:ph type="sldNum" sz="quarter" idx="12"/>
          </p:nvPr>
        </p:nvSpPr>
        <p:spPr>
          <a:xfrm>
            <a:off x="5715000" y="6136531"/>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E21C102-B3BF-C849-A152-68378B37275A}" type="slidenum">
              <a:rPr lang="es-ES" sz="1400"/>
              <a:pPr eaLnBrk="1" hangingPunct="1"/>
              <a:t>26</a:t>
            </a:fld>
            <a:endParaRPr lang="es-ES" sz="1400"/>
          </a:p>
        </p:txBody>
      </p:sp>
      <p:graphicFrame>
        <p:nvGraphicFramePr>
          <p:cNvPr id="36868" name="Object 2"/>
          <p:cNvGraphicFramePr>
            <a:graphicFrameLocks noChangeAspect="1"/>
          </p:cNvGraphicFramePr>
          <p:nvPr>
            <p:extLst>
              <p:ext uri="{D42A27DB-BD31-4B8C-83A1-F6EECF244321}">
                <p14:modId xmlns:p14="http://schemas.microsoft.com/office/powerpoint/2010/main" val="2965896172"/>
              </p:ext>
            </p:extLst>
          </p:nvPr>
        </p:nvGraphicFramePr>
        <p:xfrm>
          <a:off x="996950" y="5112593"/>
          <a:ext cx="4857750" cy="1628775"/>
        </p:xfrm>
        <a:graphic>
          <a:graphicData uri="http://schemas.openxmlformats.org/presentationml/2006/ole">
            <mc:AlternateContent xmlns:mc="http://schemas.openxmlformats.org/markup-compatibility/2006">
              <mc:Choice xmlns:v="urn:schemas-microsoft-com:vml" Requires="v">
                <p:oleObj spid="_x0000_s36906" name="Imagen" r:id="rId3" imgW="4858512" imgH="1629156" progId="Word.Picture.8">
                  <p:embed/>
                </p:oleObj>
              </mc:Choice>
              <mc:Fallback>
                <p:oleObj name="Imagen" r:id="rId3" imgW="4858512" imgH="1629156" progId="Word.Picture.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6950" y="5112593"/>
                        <a:ext cx="4857750"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6869" name="AutoShape 5"/>
          <p:cNvSpPr>
            <a:spLocks noChangeArrowheads="1"/>
          </p:cNvSpPr>
          <p:nvPr/>
        </p:nvSpPr>
        <p:spPr bwMode="auto">
          <a:xfrm>
            <a:off x="107950" y="76200"/>
            <a:ext cx="8928100" cy="431800"/>
          </a:xfrm>
          <a:prstGeom prst="roundRect">
            <a:avLst>
              <a:gd name="adj" fmla="val 7231"/>
            </a:avLst>
          </a:prstGeom>
          <a:solidFill>
            <a:srgbClr val="33CCFF">
              <a:alpha val="10196"/>
            </a:srgbClr>
          </a:solidFill>
          <a:ln w="19050">
            <a:solidFill>
              <a:srgbClr val="336699"/>
            </a:solidFill>
            <a:round/>
            <a:headEnd/>
            <a:tailEnd/>
          </a:ln>
        </p:spPr>
        <p:txBody>
          <a:bodyPr wrap="none" anchor="ctr"/>
          <a:lstStyle/>
          <a:p>
            <a:endParaRPr lang="en-GB"/>
          </a:p>
        </p:txBody>
      </p:sp>
      <p:sp>
        <p:nvSpPr>
          <p:cNvPr id="36870" name="Rectangle 6"/>
          <p:cNvSpPr>
            <a:spLocks noChangeArrowheads="1"/>
          </p:cNvSpPr>
          <p:nvPr/>
        </p:nvSpPr>
        <p:spPr bwMode="auto">
          <a:xfrm>
            <a:off x="323850" y="117753"/>
            <a:ext cx="84248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
            <a:r>
              <a:rPr lang="es-ES_tradnl" dirty="0"/>
              <a:t>EL CATALEJO de los piratas</a:t>
            </a:r>
            <a:r>
              <a:rPr lang="es-ES_tradnl" dirty="0" smtClean="0"/>
              <a:t>… = SISTEMA AFOCAL + </a:t>
            </a:r>
            <a:r>
              <a:rPr lang="es-ES_tradnl" b="1" dirty="0" smtClean="0"/>
              <a:t>SISTEMA INVERSOR</a:t>
            </a:r>
            <a:endParaRPr lang="es-ES_tradnl" b="1" dirty="0"/>
          </a:p>
        </p:txBody>
      </p:sp>
      <p:sp>
        <p:nvSpPr>
          <p:cNvPr id="36871" name="Rectangle 12"/>
          <p:cNvSpPr>
            <a:spLocks noChangeArrowheads="1"/>
          </p:cNvSpPr>
          <p:nvPr/>
        </p:nvSpPr>
        <p:spPr bwMode="auto">
          <a:xfrm>
            <a:off x="1834778" y="615429"/>
            <a:ext cx="2089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spcBef>
                <a:spcPct val="15000"/>
              </a:spcBef>
              <a:spcAft>
                <a:spcPct val="15000"/>
              </a:spcAft>
            </a:pPr>
            <a:r>
              <a:rPr lang="es-ES" sz="2000" i="1" dirty="0">
                <a:latin typeface="Times New Roman" charset="0"/>
              </a:rPr>
              <a:t>Sistema AFOCAL</a:t>
            </a:r>
            <a:endParaRPr lang="es-ES_tradnl" sz="2000" i="1" dirty="0">
              <a:latin typeface="Times New Roman" charset="0"/>
            </a:endParaRPr>
          </a:p>
        </p:txBody>
      </p:sp>
      <p:graphicFrame>
        <p:nvGraphicFramePr>
          <p:cNvPr id="36874" name="Object 4"/>
          <p:cNvGraphicFramePr>
            <a:graphicFrameLocks noChangeAspect="1"/>
          </p:cNvGraphicFramePr>
          <p:nvPr>
            <p:extLst>
              <p:ext uri="{D42A27DB-BD31-4B8C-83A1-F6EECF244321}">
                <p14:modId xmlns:p14="http://schemas.microsoft.com/office/powerpoint/2010/main" val="2804631270"/>
              </p:ext>
            </p:extLst>
          </p:nvPr>
        </p:nvGraphicFramePr>
        <p:xfrm>
          <a:off x="881063" y="2859360"/>
          <a:ext cx="4762500" cy="1714500"/>
        </p:xfrm>
        <a:graphic>
          <a:graphicData uri="http://schemas.openxmlformats.org/presentationml/2006/ole">
            <mc:AlternateContent xmlns:mc="http://schemas.openxmlformats.org/markup-compatibility/2006">
              <mc:Choice xmlns:v="urn:schemas-microsoft-com:vml" Requires="v">
                <p:oleObj spid="_x0000_s36907" name="Imagen" r:id="rId5" imgW="4767072" imgH="1714500" progId="Word.Picture.8">
                  <p:embed/>
                </p:oleObj>
              </mc:Choice>
              <mc:Fallback>
                <p:oleObj name="Imagen" r:id="rId5" imgW="4767072" imgH="1714500" progId="Word.Picture.8">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1063" y="2859360"/>
                        <a:ext cx="4762500" cy="17145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6875" name="Rectangle 22"/>
          <p:cNvSpPr>
            <a:spLocks noChangeArrowheads="1"/>
          </p:cNvSpPr>
          <p:nvPr/>
        </p:nvSpPr>
        <p:spPr bwMode="auto">
          <a:xfrm>
            <a:off x="395288" y="2402160"/>
            <a:ext cx="41036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spcBef>
                <a:spcPct val="15000"/>
              </a:spcBef>
              <a:spcAft>
                <a:spcPct val="15000"/>
              </a:spcAft>
            </a:pPr>
            <a:r>
              <a:rPr lang="es-ES" sz="2000" i="1">
                <a:latin typeface="Times New Roman" charset="0"/>
              </a:rPr>
              <a:t>Sistema inversor de una sola lente</a:t>
            </a:r>
            <a:endParaRPr lang="es-ES_tradnl" sz="2000" i="1">
              <a:latin typeface="Times New Roman" charset="0"/>
            </a:endParaRPr>
          </a:p>
        </p:txBody>
      </p:sp>
      <p:sp>
        <p:nvSpPr>
          <p:cNvPr id="36876" name="Rectangle 23"/>
          <p:cNvSpPr>
            <a:spLocks noChangeArrowheads="1"/>
          </p:cNvSpPr>
          <p:nvPr/>
        </p:nvSpPr>
        <p:spPr bwMode="auto">
          <a:xfrm>
            <a:off x="395288" y="4717306"/>
            <a:ext cx="41036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spcBef>
                <a:spcPct val="15000"/>
              </a:spcBef>
              <a:spcAft>
                <a:spcPct val="15000"/>
              </a:spcAft>
            </a:pPr>
            <a:r>
              <a:rPr lang="es-ES" sz="2000" i="1">
                <a:latin typeface="Times New Roman" charset="0"/>
              </a:rPr>
              <a:t>Sistema inversor de dos lentes</a:t>
            </a:r>
            <a:endParaRPr lang="es-ES_tradnl" sz="2000" i="1">
              <a:latin typeface="Times New Roman" charset="0"/>
            </a:endParaRPr>
          </a:p>
        </p:txBody>
      </p:sp>
      <p:sp>
        <p:nvSpPr>
          <p:cNvPr id="36877" name="Line 25"/>
          <p:cNvSpPr>
            <a:spLocks noChangeShapeType="1"/>
          </p:cNvSpPr>
          <p:nvPr/>
        </p:nvSpPr>
        <p:spPr bwMode="auto">
          <a:xfrm>
            <a:off x="2981325" y="4205560"/>
            <a:ext cx="1238250" cy="0"/>
          </a:xfrm>
          <a:prstGeom prst="line">
            <a:avLst/>
          </a:prstGeom>
          <a:noFill/>
          <a:ln w="19050">
            <a:solidFill>
              <a:srgbClr val="336699"/>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36878" name="Line 26"/>
          <p:cNvSpPr>
            <a:spLocks noChangeShapeType="1"/>
          </p:cNvSpPr>
          <p:nvPr/>
        </p:nvSpPr>
        <p:spPr bwMode="auto">
          <a:xfrm>
            <a:off x="4137025" y="4207148"/>
            <a:ext cx="2232025" cy="0"/>
          </a:xfrm>
          <a:prstGeom prst="line">
            <a:avLst/>
          </a:prstGeom>
          <a:noFill/>
          <a:ln w="12700">
            <a:solidFill>
              <a:srgbClr val="336699"/>
            </a:solidFill>
            <a:prstDash val="dash"/>
            <a:round/>
            <a:headEnd/>
            <a:tailEnd/>
          </a:ln>
          <a:extLst>
            <a:ext uri="{909E8E84-426E-40dd-AFC4-6F175D3DCCD1}">
              <a14:hiddenFill xmlns:a14="http://schemas.microsoft.com/office/drawing/2010/main">
                <a:noFill/>
              </a14:hiddenFill>
            </a:ext>
          </a:extLst>
        </p:spPr>
        <p:txBody>
          <a:bodyPr/>
          <a:lstStyle/>
          <a:p>
            <a:endParaRPr lang="es-ES"/>
          </a:p>
        </p:txBody>
      </p:sp>
      <p:sp>
        <p:nvSpPr>
          <p:cNvPr id="36879" name="Rectangle 27"/>
          <p:cNvSpPr>
            <a:spLocks noChangeArrowheads="1"/>
          </p:cNvSpPr>
          <p:nvPr/>
        </p:nvSpPr>
        <p:spPr bwMode="auto">
          <a:xfrm>
            <a:off x="5773738" y="3849960"/>
            <a:ext cx="2303462" cy="9985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spcBef>
                <a:spcPct val="15000"/>
              </a:spcBef>
              <a:spcAft>
                <a:spcPct val="15000"/>
              </a:spcAft>
            </a:pPr>
            <a:r>
              <a:rPr lang="es-ES" i="1">
                <a:solidFill>
                  <a:srgbClr val="336699"/>
                </a:solidFill>
                <a:latin typeface="Times New Roman" charset="0"/>
              </a:rPr>
              <a:t>Extensión &gt;4f</a:t>
            </a:r>
            <a:r>
              <a:rPr lang="es-ES" i="1" baseline="-25000">
                <a:solidFill>
                  <a:srgbClr val="336699"/>
                </a:solidFill>
                <a:latin typeface="Times New Roman" charset="0"/>
              </a:rPr>
              <a:t>i</a:t>
            </a:r>
            <a:r>
              <a:rPr lang="ja-JP" altLang="es-ES" i="1">
                <a:solidFill>
                  <a:srgbClr val="336699"/>
                </a:solidFill>
                <a:latin typeface="Times New Roman" charset="0"/>
              </a:rPr>
              <a:t>’</a:t>
            </a:r>
            <a:endParaRPr lang="es-ES" altLang="ja-JP" i="1">
              <a:solidFill>
                <a:srgbClr val="336699"/>
              </a:solidFill>
              <a:latin typeface="Times New Roman" charset="0"/>
            </a:endParaRPr>
          </a:p>
          <a:p>
            <a:pPr>
              <a:spcBef>
                <a:spcPct val="15000"/>
              </a:spcBef>
              <a:spcAft>
                <a:spcPct val="15000"/>
              </a:spcAft>
            </a:pPr>
            <a:r>
              <a:rPr lang="es-ES" i="1">
                <a:solidFill>
                  <a:srgbClr val="336699"/>
                </a:solidFill>
                <a:latin typeface="Times New Roman" charset="0"/>
              </a:rPr>
              <a:t>Problemas de campo, aberraciones</a:t>
            </a:r>
            <a:endParaRPr lang="es-ES_tradnl" i="1">
              <a:solidFill>
                <a:srgbClr val="336699"/>
              </a:solidFill>
              <a:latin typeface="Times New Roman" charset="0"/>
            </a:endParaRPr>
          </a:p>
        </p:txBody>
      </p:sp>
      <p:sp>
        <p:nvSpPr>
          <p:cNvPr id="36880" name="Line 28"/>
          <p:cNvSpPr>
            <a:spLocks noChangeShapeType="1"/>
          </p:cNvSpPr>
          <p:nvPr/>
        </p:nvSpPr>
        <p:spPr bwMode="auto">
          <a:xfrm>
            <a:off x="2757488" y="6344493"/>
            <a:ext cx="1655762" cy="0"/>
          </a:xfrm>
          <a:prstGeom prst="line">
            <a:avLst/>
          </a:prstGeom>
          <a:noFill/>
          <a:ln w="19050">
            <a:solidFill>
              <a:srgbClr val="336699"/>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36881" name="Line 29"/>
          <p:cNvSpPr>
            <a:spLocks noChangeShapeType="1"/>
          </p:cNvSpPr>
          <p:nvPr/>
        </p:nvSpPr>
        <p:spPr bwMode="auto">
          <a:xfrm>
            <a:off x="4270375" y="6346081"/>
            <a:ext cx="1800225" cy="0"/>
          </a:xfrm>
          <a:prstGeom prst="line">
            <a:avLst/>
          </a:prstGeom>
          <a:noFill/>
          <a:ln w="12700">
            <a:solidFill>
              <a:srgbClr val="336699"/>
            </a:solidFill>
            <a:prstDash val="dash"/>
            <a:round/>
            <a:headEnd/>
            <a:tailEnd/>
          </a:ln>
          <a:extLst>
            <a:ext uri="{909E8E84-426E-40dd-AFC4-6F175D3DCCD1}">
              <a14:hiddenFill xmlns:a14="http://schemas.microsoft.com/office/drawing/2010/main">
                <a:noFill/>
              </a14:hiddenFill>
            </a:ext>
          </a:extLst>
        </p:spPr>
        <p:txBody>
          <a:bodyPr/>
          <a:lstStyle/>
          <a:p>
            <a:endParaRPr lang="es-ES"/>
          </a:p>
        </p:txBody>
      </p:sp>
      <p:sp>
        <p:nvSpPr>
          <p:cNvPr id="36882" name="Rectangle 30"/>
          <p:cNvSpPr>
            <a:spLocks noChangeArrowheads="1"/>
          </p:cNvSpPr>
          <p:nvPr/>
        </p:nvSpPr>
        <p:spPr bwMode="auto">
          <a:xfrm>
            <a:off x="5919788" y="5555506"/>
            <a:ext cx="2233612" cy="9985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spcBef>
                <a:spcPct val="15000"/>
              </a:spcBef>
              <a:spcAft>
                <a:spcPct val="15000"/>
              </a:spcAft>
            </a:pPr>
            <a:r>
              <a:rPr lang="es-ES" i="1">
                <a:solidFill>
                  <a:srgbClr val="336699"/>
                </a:solidFill>
                <a:latin typeface="Times New Roman" charset="0"/>
              </a:rPr>
              <a:t>Extensión &gt;f</a:t>
            </a:r>
            <a:r>
              <a:rPr lang="es-ES" i="1" baseline="-25000">
                <a:solidFill>
                  <a:srgbClr val="336699"/>
                </a:solidFill>
                <a:latin typeface="Times New Roman" charset="0"/>
              </a:rPr>
              <a:t>a</a:t>
            </a:r>
            <a:r>
              <a:rPr lang="es-ES" i="1">
                <a:solidFill>
                  <a:srgbClr val="336699"/>
                </a:solidFill>
                <a:latin typeface="Times New Roman" charset="0"/>
              </a:rPr>
              <a:t>+f</a:t>
            </a:r>
            <a:r>
              <a:rPr lang="es-ES" i="1" baseline="-25000">
                <a:solidFill>
                  <a:srgbClr val="336699"/>
                </a:solidFill>
                <a:latin typeface="Times New Roman" charset="0"/>
              </a:rPr>
              <a:t>b</a:t>
            </a:r>
            <a:r>
              <a:rPr lang="ja-JP" altLang="es-ES" i="1">
                <a:solidFill>
                  <a:srgbClr val="336699"/>
                </a:solidFill>
                <a:latin typeface="Times New Roman" charset="0"/>
              </a:rPr>
              <a:t>’</a:t>
            </a:r>
            <a:endParaRPr lang="es-ES" altLang="ja-JP" i="1">
              <a:solidFill>
                <a:srgbClr val="336699"/>
              </a:solidFill>
              <a:latin typeface="Times New Roman" charset="0"/>
            </a:endParaRPr>
          </a:p>
          <a:p>
            <a:pPr>
              <a:spcBef>
                <a:spcPct val="15000"/>
              </a:spcBef>
              <a:spcAft>
                <a:spcPct val="15000"/>
              </a:spcAft>
            </a:pPr>
            <a:r>
              <a:rPr lang="es-ES_tradnl" i="1">
                <a:solidFill>
                  <a:srgbClr val="336699"/>
                </a:solidFill>
                <a:latin typeface="Times New Roman" charset="0"/>
              </a:rPr>
              <a:t>Problemas de campo, aberraciones</a:t>
            </a:r>
          </a:p>
        </p:txBody>
      </p:sp>
      <p:sp>
        <p:nvSpPr>
          <p:cNvPr id="36883" name="Line 4"/>
          <p:cNvSpPr>
            <a:spLocks noChangeShapeType="1"/>
          </p:cNvSpPr>
          <p:nvPr/>
        </p:nvSpPr>
        <p:spPr bwMode="auto">
          <a:xfrm>
            <a:off x="4191000" y="2706960"/>
            <a:ext cx="2286000" cy="0"/>
          </a:xfrm>
          <a:prstGeom prst="line">
            <a:avLst/>
          </a:prstGeom>
          <a:noFill/>
          <a:ln w="19050">
            <a:solidFill>
              <a:srgbClr val="336699"/>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36884" name="Line 4"/>
          <p:cNvSpPr>
            <a:spLocks noChangeShapeType="1"/>
          </p:cNvSpPr>
          <p:nvPr/>
        </p:nvSpPr>
        <p:spPr bwMode="auto">
          <a:xfrm>
            <a:off x="4191000" y="4988768"/>
            <a:ext cx="4876800" cy="0"/>
          </a:xfrm>
          <a:prstGeom prst="line">
            <a:avLst/>
          </a:prstGeom>
          <a:noFill/>
          <a:ln w="19050">
            <a:solidFill>
              <a:srgbClr val="336699"/>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35" name="Explosión 1 34"/>
          <p:cNvSpPr/>
          <p:nvPr/>
        </p:nvSpPr>
        <p:spPr>
          <a:xfrm>
            <a:off x="6019800" y="2097360"/>
            <a:ext cx="3048000" cy="1828800"/>
          </a:xfrm>
          <a:prstGeom prst="irregularSeal1">
            <a:avLst/>
          </a:prstGeom>
          <a:solidFill>
            <a:srgbClr val="FF0000">
              <a:alpha val="9000"/>
            </a:srgbClr>
          </a:solidFill>
          <a:ln w="25400">
            <a:solidFill>
              <a:srgbClr val="A5002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36886" name="Rectangle 24"/>
          <p:cNvSpPr>
            <a:spLocks noChangeArrowheads="1"/>
          </p:cNvSpPr>
          <p:nvPr/>
        </p:nvSpPr>
        <p:spPr bwMode="auto">
          <a:xfrm>
            <a:off x="6523038" y="2614885"/>
            <a:ext cx="208756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spcBef>
                <a:spcPct val="15000"/>
              </a:spcBef>
              <a:spcAft>
                <a:spcPct val="15000"/>
              </a:spcAft>
            </a:pPr>
            <a:r>
              <a:rPr lang="es-ES" sz="2000" i="1">
                <a:solidFill>
                  <a:srgbClr val="336699"/>
                </a:solidFill>
                <a:latin typeface="Times New Roman" charset="0"/>
              </a:rPr>
              <a:t>…Y el catalejo se va alargando!!!!</a:t>
            </a:r>
            <a:endParaRPr lang="es-ES_tradnl" sz="2000" i="1">
              <a:solidFill>
                <a:srgbClr val="336699"/>
              </a:solidFill>
              <a:latin typeface="Times New Roman" charset="0"/>
            </a:endParaRPr>
          </a:p>
        </p:txBody>
      </p:sp>
      <p:graphicFrame>
        <p:nvGraphicFramePr>
          <p:cNvPr id="24" name="Object 4"/>
          <p:cNvGraphicFramePr>
            <a:graphicFrameLocks noChangeAspect="1"/>
          </p:cNvGraphicFramePr>
          <p:nvPr>
            <p:extLst>
              <p:ext uri="{D42A27DB-BD31-4B8C-83A1-F6EECF244321}">
                <p14:modId xmlns:p14="http://schemas.microsoft.com/office/powerpoint/2010/main" val="1437594479"/>
              </p:ext>
            </p:extLst>
          </p:nvPr>
        </p:nvGraphicFramePr>
        <p:xfrm>
          <a:off x="667490" y="796280"/>
          <a:ext cx="4824537" cy="1573219"/>
        </p:xfrm>
        <a:graphic>
          <a:graphicData uri="http://schemas.openxmlformats.org/presentationml/2006/ole">
            <mc:AlternateContent xmlns:mc="http://schemas.openxmlformats.org/markup-compatibility/2006">
              <mc:Choice xmlns:v="urn:schemas-microsoft-com:vml" Requires="v">
                <p:oleObj spid="_x0000_s36908" name="Imagen" r:id="rId7" imgW="4821936" imgH="1572768" progId="Word.Picture.8">
                  <p:embed/>
                </p:oleObj>
              </mc:Choice>
              <mc:Fallback>
                <p:oleObj name="Imagen" r:id="rId7" imgW="4821936" imgH="1572768" progId="Word.Picture.8">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7490" y="796280"/>
                        <a:ext cx="4824537" cy="1573219"/>
                      </a:xfrm>
                      <a:prstGeom prst="rect">
                        <a:avLst/>
                      </a:prstGeom>
                      <a:noFill/>
                    </p:spPr>
                  </p:pic>
                </p:oleObj>
              </mc:Fallback>
            </mc:AlternateContent>
          </a:graphicData>
        </a:graphic>
      </p:graphicFrame>
      <p:sp>
        <p:nvSpPr>
          <p:cNvPr id="25" name="Marcador de número de diapositiva 5"/>
          <p:cNvSpPr txBox="1">
            <a:spLocks/>
          </p:cNvSpPr>
          <p:nvPr/>
        </p:nvSpPr>
        <p:spPr bwMode="auto">
          <a:xfrm>
            <a:off x="6553200" y="6245225"/>
            <a:ext cx="21336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s-ES"/>
            </a:defPPr>
            <a:lvl1pPr algn="r" rtl="0" eaLnBrk="0" fontAlgn="base" hangingPunct="0">
              <a:spcBef>
                <a:spcPct val="0"/>
              </a:spcBef>
              <a:spcAft>
                <a:spcPct val="0"/>
              </a:spcAft>
              <a:defRPr sz="2400" kern="1200" smtClean="0">
                <a:solidFill>
                  <a:schemeClr val="tx1"/>
                </a:solidFill>
                <a:latin typeface="Arial" charset="0"/>
                <a:ea typeface="ＭＳ Ｐゴシック" charset="0"/>
                <a:cs typeface="ＭＳ Ｐゴシック" charset="0"/>
              </a:defRPr>
            </a:lvl1pPr>
            <a:lvl2pPr marL="742950" indent="-28575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2pPr>
            <a:lvl3pPr marL="1143000" indent="-2286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3pPr>
            <a:lvl4pPr marL="1600200" indent="-2286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4pPr>
            <a:lvl5pPr marL="2057400" indent="-2286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5pPr>
            <a:lvl6pPr marL="2514600" indent="-228600" algn="l" defTabSz="457200"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6pPr>
            <a:lvl7pPr marL="2971800" indent="-228600" algn="l" defTabSz="457200"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7pPr>
            <a:lvl8pPr marL="3429000" indent="-228600" algn="l" defTabSz="457200"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8pPr>
            <a:lvl9pPr marL="3886200" indent="-228600" algn="l" defTabSz="457200"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9pPr>
          </a:lstStyle>
          <a:p>
            <a:pPr eaLnBrk="1" hangingPunct="1"/>
            <a:fld id="{292BA7DC-AF5D-8F40-A6F6-243A814DB0FA}" type="slidenum">
              <a:rPr lang="es-ES" sz="1400" smtClean="0"/>
              <a:pPr eaLnBrk="1" hangingPunct="1"/>
              <a:t>26</a:t>
            </a:fld>
            <a:endParaRPr lang="es-ES" sz="1400"/>
          </a:p>
        </p:txBody>
      </p:sp>
      <p:sp>
        <p:nvSpPr>
          <p:cNvPr id="2" name="Rectángulo 1"/>
          <p:cNvSpPr/>
          <p:nvPr/>
        </p:nvSpPr>
        <p:spPr>
          <a:xfrm>
            <a:off x="7164288" y="4653136"/>
            <a:ext cx="1929935" cy="338554"/>
          </a:xfrm>
          <a:prstGeom prst="rect">
            <a:avLst/>
          </a:prstGeom>
        </p:spPr>
        <p:txBody>
          <a:bodyPr wrap="none">
            <a:spAutoFit/>
          </a:bodyPr>
          <a:lstStyle/>
          <a:p>
            <a:r>
              <a:rPr lang="es-ES" sz="1600" dirty="0" smtClean="0"/>
              <a:t>Ch. </a:t>
            </a:r>
            <a:r>
              <a:rPr lang="es-ES" sz="1600" dirty="0" err="1" smtClean="0"/>
              <a:t>Scheiner</a:t>
            </a:r>
            <a:r>
              <a:rPr lang="es-ES" sz="1600" dirty="0" smtClean="0"/>
              <a:t>, 1635 </a:t>
            </a:r>
            <a:endParaRPr lang="es-ES" sz="1600" dirty="0"/>
          </a:p>
        </p:txBody>
      </p:sp>
      <p:sp>
        <p:nvSpPr>
          <p:cNvPr id="27" name="Rectángulo 26"/>
          <p:cNvSpPr/>
          <p:nvPr/>
        </p:nvSpPr>
        <p:spPr>
          <a:xfrm>
            <a:off x="4211960" y="2276872"/>
            <a:ext cx="1538302" cy="338554"/>
          </a:xfrm>
          <a:prstGeom prst="rect">
            <a:avLst/>
          </a:prstGeom>
        </p:spPr>
        <p:txBody>
          <a:bodyPr wrap="none">
            <a:spAutoFit/>
          </a:bodyPr>
          <a:lstStyle/>
          <a:p>
            <a:r>
              <a:rPr lang="es-ES" sz="1600" dirty="0" smtClean="0"/>
              <a:t>J. Kepler, 1611 </a:t>
            </a:r>
            <a:endParaRPr lang="es-ES" sz="1600" dirty="0"/>
          </a:p>
        </p:txBody>
      </p:sp>
      <p:sp>
        <p:nvSpPr>
          <p:cNvPr id="3" name="Rectángulo 2"/>
          <p:cNvSpPr/>
          <p:nvPr/>
        </p:nvSpPr>
        <p:spPr>
          <a:xfrm>
            <a:off x="5941747" y="6525344"/>
            <a:ext cx="2374669" cy="338554"/>
          </a:xfrm>
          <a:prstGeom prst="rect">
            <a:avLst/>
          </a:prstGeom>
        </p:spPr>
        <p:txBody>
          <a:bodyPr wrap="none">
            <a:spAutoFit/>
          </a:bodyPr>
          <a:lstStyle/>
          <a:p>
            <a:r>
              <a:rPr lang="es-ES" sz="1600" dirty="0" err="1" smtClean="0"/>
              <a:t>Schyrle</a:t>
            </a:r>
            <a:r>
              <a:rPr lang="es-ES" sz="1600" dirty="0" smtClean="0"/>
              <a:t> de </a:t>
            </a:r>
            <a:r>
              <a:rPr lang="es-ES" sz="1600" dirty="0" err="1" smtClean="0"/>
              <a:t>Rheita</a:t>
            </a:r>
            <a:r>
              <a:rPr lang="es-ES" sz="1600" dirty="0" smtClean="0"/>
              <a:t>, 1645</a:t>
            </a:r>
            <a:endParaRPr lang="es-ES" sz="1600" dirty="0"/>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Text Box 3"/>
          <p:cNvSpPr txBox="1">
            <a:spLocks noChangeArrowheads="1"/>
          </p:cNvSpPr>
          <p:nvPr/>
        </p:nvSpPr>
        <p:spPr bwMode="auto">
          <a:xfrm>
            <a:off x="120453" y="692696"/>
            <a:ext cx="33845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s-ES" sz="2800" b="1" i="1" dirty="0" smtClean="0">
                <a:solidFill>
                  <a:srgbClr val="800000"/>
                </a:solidFill>
              </a:rPr>
              <a:t>Prismáticos</a:t>
            </a:r>
            <a:endParaRPr lang="es-ES" sz="2800" b="1" i="1" dirty="0">
              <a:solidFill>
                <a:srgbClr val="800000"/>
              </a:solidFill>
            </a:endParaRPr>
          </a:p>
        </p:txBody>
      </p:sp>
      <p:sp>
        <p:nvSpPr>
          <p:cNvPr id="80900" name="Rectangle 4"/>
          <p:cNvSpPr>
            <a:spLocks noChangeArrowheads="1"/>
          </p:cNvSpPr>
          <p:nvPr/>
        </p:nvSpPr>
        <p:spPr bwMode="auto">
          <a:xfrm>
            <a:off x="0" y="25717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endParaRPr lang="es-ES"/>
          </a:p>
        </p:txBody>
      </p:sp>
      <p:sp>
        <p:nvSpPr>
          <p:cNvPr id="80902" name="Rectangle 6"/>
          <p:cNvSpPr>
            <a:spLocks noChangeArrowheads="1"/>
          </p:cNvSpPr>
          <p:nvPr/>
        </p:nvSpPr>
        <p:spPr bwMode="auto">
          <a:xfrm>
            <a:off x="0" y="2614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endParaRPr lang="es-ES"/>
          </a:p>
        </p:txBody>
      </p:sp>
      <p:graphicFrame>
        <p:nvGraphicFramePr>
          <p:cNvPr id="80909" name="Object 13"/>
          <p:cNvGraphicFramePr>
            <a:graphicFrameLocks noChangeAspect="1"/>
          </p:cNvGraphicFramePr>
          <p:nvPr>
            <p:extLst>
              <p:ext uri="{D42A27DB-BD31-4B8C-83A1-F6EECF244321}">
                <p14:modId xmlns:p14="http://schemas.microsoft.com/office/powerpoint/2010/main" val="3961565138"/>
              </p:ext>
            </p:extLst>
          </p:nvPr>
        </p:nvGraphicFramePr>
        <p:xfrm>
          <a:off x="-36512" y="1364209"/>
          <a:ext cx="4189413" cy="4440237"/>
        </p:xfrm>
        <a:graphic>
          <a:graphicData uri="http://schemas.openxmlformats.org/presentationml/2006/ole">
            <mc:AlternateContent xmlns:mc="http://schemas.openxmlformats.org/markup-compatibility/2006">
              <mc:Choice xmlns:v="urn:schemas-microsoft-com:vml" Requires="v">
                <p:oleObj spid="_x0000_s77829" name="Imagen" r:id="rId3" imgW="3352800" imgH="3553968" progId="Word.Picture.8">
                  <p:embed/>
                </p:oleObj>
              </mc:Choice>
              <mc:Fallback>
                <p:oleObj name="Imagen" r:id="rId3" imgW="3352800" imgH="3553968" progId="Word.Picture.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12" y="1364209"/>
                        <a:ext cx="4189413" cy="44402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0912" name="Rectangle 16"/>
          <p:cNvSpPr>
            <a:spLocks noChangeArrowheads="1"/>
          </p:cNvSpPr>
          <p:nvPr/>
        </p:nvSpPr>
        <p:spPr bwMode="auto">
          <a:xfrm>
            <a:off x="0" y="2514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endParaRPr lang="es-ES"/>
          </a:p>
        </p:txBody>
      </p:sp>
      <p:pic>
        <p:nvPicPr>
          <p:cNvPr id="80914" name="Picture 1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97166" y="3376984"/>
            <a:ext cx="3455988" cy="314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13" name="Picture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0329" y="3413671"/>
            <a:ext cx="2208212" cy="315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16" name="Picture 2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96160" y="3861048"/>
            <a:ext cx="3240336" cy="2273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18" name="Rectangle 22"/>
          <p:cNvSpPr>
            <a:spLocks noChangeArrowheads="1"/>
          </p:cNvSpPr>
          <p:nvPr/>
        </p:nvSpPr>
        <p:spPr bwMode="auto">
          <a:xfrm>
            <a:off x="0" y="3314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endParaRPr lang="es-ES"/>
          </a:p>
        </p:txBody>
      </p:sp>
      <p:sp>
        <p:nvSpPr>
          <p:cNvPr id="16" name="AutoShape 5"/>
          <p:cNvSpPr>
            <a:spLocks noChangeArrowheads="1"/>
          </p:cNvSpPr>
          <p:nvPr/>
        </p:nvSpPr>
        <p:spPr bwMode="auto">
          <a:xfrm>
            <a:off x="107950" y="76200"/>
            <a:ext cx="8928100" cy="431800"/>
          </a:xfrm>
          <a:prstGeom prst="roundRect">
            <a:avLst>
              <a:gd name="adj" fmla="val 7231"/>
            </a:avLst>
          </a:prstGeom>
          <a:solidFill>
            <a:srgbClr val="33CCFF">
              <a:alpha val="10196"/>
            </a:srgbClr>
          </a:solidFill>
          <a:ln w="19050">
            <a:solidFill>
              <a:srgbClr val="336699"/>
            </a:solidFill>
            <a:round/>
            <a:headEnd/>
            <a:tailEnd/>
          </a:ln>
        </p:spPr>
        <p:txBody>
          <a:bodyPr wrap="none" anchor="ctr"/>
          <a:lstStyle/>
          <a:p>
            <a:endParaRPr lang="en-GB"/>
          </a:p>
        </p:txBody>
      </p:sp>
      <p:sp>
        <p:nvSpPr>
          <p:cNvPr id="17" name="Rectangle 6"/>
          <p:cNvSpPr>
            <a:spLocks noChangeArrowheads="1"/>
          </p:cNvSpPr>
          <p:nvPr/>
        </p:nvSpPr>
        <p:spPr bwMode="auto">
          <a:xfrm>
            <a:off x="323850" y="54826"/>
            <a:ext cx="842486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
            <a:r>
              <a:rPr lang="es-ES_tradnl" sz="2200" dirty="0" smtClean="0"/>
              <a:t>¿</a:t>
            </a:r>
            <a:r>
              <a:rPr lang="es-ES_tradnl" sz="2200" dirty="0"/>
              <a:t>C</a:t>
            </a:r>
            <a:r>
              <a:rPr lang="es-ES_tradnl" sz="2200" dirty="0" smtClean="0"/>
              <a:t>ómo es un </a:t>
            </a:r>
            <a:r>
              <a:rPr lang="es-ES_tradnl" sz="2200" b="1" dirty="0" smtClean="0"/>
              <a:t>anteojo terrestre </a:t>
            </a:r>
            <a:r>
              <a:rPr lang="es-ES_tradnl" sz="2200" dirty="0" smtClean="0"/>
              <a:t>en la actualidad? </a:t>
            </a:r>
            <a:endParaRPr lang="es-ES_tradnl" sz="2200" b="1" dirty="0"/>
          </a:p>
        </p:txBody>
      </p:sp>
      <p:pic>
        <p:nvPicPr>
          <p:cNvPr id="2" name="Imagen 1"/>
          <p:cNvPicPr>
            <a:picLocks noChangeAspect="1"/>
          </p:cNvPicPr>
          <p:nvPr/>
        </p:nvPicPr>
        <p:blipFill>
          <a:blip r:embed="rId8"/>
          <a:stretch>
            <a:fillRect/>
          </a:stretch>
        </p:blipFill>
        <p:spPr>
          <a:xfrm>
            <a:off x="4746640" y="692696"/>
            <a:ext cx="3641784" cy="2376264"/>
          </a:xfrm>
          <a:prstGeom prst="rect">
            <a:avLst/>
          </a:prstGeom>
        </p:spPr>
      </p:pic>
      <p:sp>
        <p:nvSpPr>
          <p:cNvPr id="19" name="Marcador de número de diapositiva 5"/>
          <p:cNvSpPr txBox="1">
            <a:spLocks/>
          </p:cNvSpPr>
          <p:nvPr/>
        </p:nvSpPr>
        <p:spPr bwMode="auto">
          <a:xfrm>
            <a:off x="6553200" y="6245225"/>
            <a:ext cx="21336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s-ES"/>
            </a:defPPr>
            <a:lvl1pPr algn="r" rtl="0" eaLnBrk="0" fontAlgn="base" hangingPunct="0">
              <a:spcBef>
                <a:spcPct val="0"/>
              </a:spcBef>
              <a:spcAft>
                <a:spcPct val="0"/>
              </a:spcAft>
              <a:defRPr sz="2400" kern="1200" smtClean="0">
                <a:solidFill>
                  <a:schemeClr val="tx1"/>
                </a:solidFill>
                <a:latin typeface="Arial" charset="0"/>
                <a:ea typeface="ＭＳ Ｐゴシック" charset="0"/>
                <a:cs typeface="ＭＳ Ｐゴシック" charset="0"/>
              </a:defRPr>
            </a:lvl1pPr>
            <a:lvl2pPr marL="742950" indent="-28575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2pPr>
            <a:lvl3pPr marL="1143000" indent="-2286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3pPr>
            <a:lvl4pPr marL="1600200" indent="-2286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4pPr>
            <a:lvl5pPr marL="2057400" indent="-2286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5pPr>
            <a:lvl6pPr marL="2514600" indent="-228600" algn="l" defTabSz="457200"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6pPr>
            <a:lvl7pPr marL="2971800" indent="-228600" algn="l" defTabSz="457200"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7pPr>
            <a:lvl8pPr marL="3429000" indent="-228600" algn="l" defTabSz="457200"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8pPr>
            <a:lvl9pPr marL="3886200" indent="-228600" algn="l" defTabSz="457200"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9pPr>
          </a:lstStyle>
          <a:p>
            <a:pPr eaLnBrk="1" hangingPunct="1"/>
            <a:fld id="{292BA7DC-AF5D-8F40-A6F6-243A814DB0FA}" type="slidenum">
              <a:rPr lang="es-ES" sz="1400" smtClean="0"/>
              <a:pPr eaLnBrk="1" hangingPunct="1"/>
              <a:t>27</a:t>
            </a:fld>
            <a:endParaRPr lang="es-ES" sz="1400"/>
          </a:p>
        </p:txBody>
      </p:sp>
      <p:sp>
        <p:nvSpPr>
          <p:cNvPr id="80904" name="Rectangle 8"/>
          <p:cNvSpPr>
            <a:spLocks noChangeArrowheads="1"/>
          </p:cNvSpPr>
          <p:nvPr/>
        </p:nvSpPr>
        <p:spPr bwMode="auto">
          <a:xfrm>
            <a:off x="5148064" y="3153162"/>
            <a:ext cx="295232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nchor="ctr">
            <a:spAutoFit/>
          </a:bodyPr>
          <a:lstStyle/>
          <a:p>
            <a:pPr algn="ctr"/>
            <a:r>
              <a:rPr lang="es-ES" sz="2000" b="1" dirty="0"/>
              <a:t>S</a:t>
            </a:r>
            <a:r>
              <a:rPr lang="es-ES" sz="2000" b="1" dirty="0" smtClean="0"/>
              <a:t>istema inversor </a:t>
            </a:r>
            <a:r>
              <a:rPr lang="es-ES" sz="2000" i="1" dirty="0">
                <a:solidFill>
                  <a:srgbClr val="800000"/>
                </a:solidFill>
              </a:rPr>
              <a:t>P</a:t>
            </a:r>
            <a:r>
              <a:rPr lang="es-ES" sz="2000" i="1" dirty="0" smtClean="0">
                <a:solidFill>
                  <a:srgbClr val="800000"/>
                </a:solidFill>
              </a:rPr>
              <a:t>rismas </a:t>
            </a:r>
            <a:r>
              <a:rPr lang="es-ES" sz="2000" i="1" dirty="0">
                <a:solidFill>
                  <a:srgbClr val="800000"/>
                </a:solidFill>
              </a:rPr>
              <a:t>de Porro</a:t>
            </a:r>
            <a:endParaRPr lang="es-ES" sz="2000" dirty="0"/>
          </a:p>
        </p:txBody>
      </p:sp>
    </p:spTree>
    <p:extLst>
      <p:ext uri="{BB962C8B-B14F-4D97-AF65-F5344CB8AC3E}">
        <p14:creationId xmlns:p14="http://schemas.microsoft.com/office/powerpoint/2010/main" val="16193061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9" name="AutoShape 5"/>
          <p:cNvSpPr>
            <a:spLocks noChangeArrowheads="1"/>
          </p:cNvSpPr>
          <p:nvPr/>
        </p:nvSpPr>
        <p:spPr bwMode="auto">
          <a:xfrm>
            <a:off x="107950" y="76200"/>
            <a:ext cx="8928100" cy="431800"/>
          </a:xfrm>
          <a:prstGeom prst="roundRect">
            <a:avLst>
              <a:gd name="adj" fmla="val 7231"/>
            </a:avLst>
          </a:prstGeom>
          <a:solidFill>
            <a:srgbClr val="33CCFF">
              <a:alpha val="10196"/>
            </a:srgbClr>
          </a:solidFill>
          <a:ln w="19050">
            <a:solidFill>
              <a:srgbClr val="336699"/>
            </a:solidFill>
            <a:round/>
            <a:headEnd/>
            <a:tailEnd/>
          </a:ln>
        </p:spPr>
        <p:txBody>
          <a:bodyPr wrap="none" anchor="ctr"/>
          <a:lstStyle/>
          <a:p>
            <a:endParaRPr lang="en-GB"/>
          </a:p>
        </p:txBody>
      </p:sp>
      <p:sp>
        <p:nvSpPr>
          <p:cNvPr id="36870" name="Rectangle 6"/>
          <p:cNvSpPr>
            <a:spLocks noChangeArrowheads="1"/>
          </p:cNvSpPr>
          <p:nvPr/>
        </p:nvSpPr>
        <p:spPr bwMode="auto">
          <a:xfrm>
            <a:off x="323850" y="117753"/>
            <a:ext cx="84248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
            <a:r>
              <a:rPr lang="es-ES" b="1" dirty="0"/>
              <a:t>PAOLO IGNAZIO PIETRO PORRO (1801-1875</a:t>
            </a:r>
            <a:r>
              <a:rPr lang="es-ES" b="1" dirty="0" smtClean="0"/>
              <a:t>) </a:t>
            </a:r>
            <a:r>
              <a:rPr lang="es-ES" b="1" i="1" dirty="0" smtClean="0">
                <a:solidFill>
                  <a:srgbClr val="A50021"/>
                </a:solidFill>
              </a:rPr>
              <a:t>... ¡ Una historia interesante !</a:t>
            </a:r>
            <a:endParaRPr lang="es-ES_tradnl" b="1" i="1" dirty="0">
              <a:solidFill>
                <a:srgbClr val="A50021"/>
              </a:solidFill>
            </a:endParaRPr>
          </a:p>
        </p:txBody>
      </p:sp>
      <p:pic>
        <p:nvPicPr>
          <p:cNvPr id="4" name="Imagen 3"/>
          <p:cNvPicPr>
            <a:picLocks noChangeAspect="1"/>
          </p:cNvPicPr>
          <p:nvPr/>
        </p:nvPicPr>
        <p:blipFill rotWithShape="1">
          <a:blip r:embed="rId3"/>
          <a:srcRect l="10582" t="2939" r="10403"/>
          <a:stretch/>
        </p:blipFill>
        <p:spPr>
          <a:xfrm>
            <a:off x="179512" y="764704"/>
            <a:ext cx="3528392" cy="4794833"/>
          </a:xfrm>
          <a:prstGeom prst="rect">
            <a:avLst/>
          </a:prstGeom>
          <a:ln>
            <a:solidFill>
              <a:srgbClr val="FF6600"/>
            </a:solidFill>
          </a:ln>
        </p:spPr>
      </p:pic>
      <p:sp>
        <p:nvSpPr>
          <p:cNvPr id="8" name="Rectángulo 7"/>
          <p:cNvSpPr/>
          <p:nvPr/>
        </p:nvSpPr>
        <p:spPr>
          <a:xfrm>
            <a:off x="179512" y="5818038"/>
            <a:ext cx="3888432" cy="615553"/>
          </a:xfrm>
          <a:prstGeom prst="rect">
            <a:avLst/>
          </a:prstGeom>
        </p:spPr>
        <p:txBody>
          <a:bodyPr wrap="square">
            <a:spAutoFit/>
          </a:bodyPr>
          <a:lstStyle/>
          <a:p>
            <a:r>
              <a:rPr lang="es-ES_tradnl" b="1" dirty="0" smtClean="0"/>
              <a:t>1854</a:t>
            </a:r>
            <a:r>
              <a:rPr lang="es-ES_tradnl" dirty="0" smtClean="0"/>
              <a:t>: Patente de Ignacio Porro</a:t>
            </a:r>
          </a:p>
          <a:p>
            <a:r>
              <a:rPr lang="es-ES_tradnl" sz="1600" dirty="0" smtClean="0"/>
              <a:t>Sin éxito por pobre calidad de imagen </a:t>
            </a:r>
          </a:p>
        </p:txBody>
      </p:sp>
      <p:pic>
        <p:nvPicPr>
          <p:cNvPr id="10" name="Imagen 9"/>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851920" y="764703"/>
            <a:ext cx="3168352" cy="2194663"/>
          </a:xfrm>
          <a:prstGeom prst="rect">
            <a:avLst/>
          </a:prstGeom>
        </p:spPr>
      </p:pic>
      <p:sp>
        <p:nvSpPr>
          <p:cNvPr id="11" name="Rectángulo 10"/>
          <p:cNvSpPr/>
          <p:nvPr/>
        </p:nvSpPr>
        <p:spPr>
          <a:xfrm>
            <a:off x="5148064" y="2586390"/>
            <a:ext cx="1800200" cy="338554"/>
          </a:xfrm>
          <a:prstGeom prst="rect">
            <a:avLst/>
          </a:prstGeom>
        </p:spPr>
        <p:txBody>
          <a:bodyPr wrap="square">
            <a:spAutoFit/>
          </a:bodyPr>
          <a:lstStyle/>
          <a:p>
            <a:pPr algn="r"/>
            <a:r>
              <a:rPr lang="en-US" sz="1600" dirty="0" smtClean="0"/>
              <a:t>6X15;  1895</a:t>
            </a:r>
            <a:endParaRPr lang="es-ES" sz="1600" dirty="0"/>
          </a:p>
        </p:txBody>
      </p:sp>
      <p:pic>
        <p:nvPicPr>
          <p:cNvPr id="12" name="Imagen 11"/>
          <p:cNvPicPr>
            <a:picLocks noChangeAspect="1"/>
          </p:cNvPicPr>
          <p:nvPr/>
        </p:nvPicPr>
        <p:blipFill>
          <a:blip r:embed="rId5"/>
          <a:stretch>
            <a:fillRect/>
          </a:stretch>
        </p:blipFill>
        <p:spPr>
          <a:xfrm>
            <a:off x="3851920" y="3401327"/>
            <a:ext cx="5292080" cy="3268033"/>
          </a:xfrm>
          <a:prstGeom prst="rect">
            <a:avLst/>
          </a:prstGeom>
        </p:spPr>
      </p:pic>
      <p:pic>
        <p:nvPicPr>
          <p:cNvPr id="6" name="Imagen 5"/>
          <p:cNvPicPr>
            <a:picLocks noChangeAspect="1"/>
          </p:cNvPicPr>
          <p:nvPr/>
        </p:nvPicPr>
        <p:blipFill>
          <a:blip r:embed="rId6"/>
          <a:stretch>
            <a:fillRect/>
          </a:stretch>
        </p:blipFill>
        <p:spPr>
          <a:xfrm>
            <a:off x="5724128" y="5877272"/>
            <a:ext cx="1440160" cy="765085"/>
          </a:xfrm>
          <a:prstGeom prst="rect">
            <a:avLst/>
          </a:prstGeom>
        </p:spPr>
      </p:pic>
      <p:pic>
        <p:nvPicPr>
          <p:cNvPr id="7" name="Imagen 6"/>
          <p:cNvPicPr>
            <a:picLocks noChangeAspect="1"/>
          </p:cNvPicPr>
          <p:nvPr/>
        </p:nvPicPr>
        <p:blipFill>
          <a:blip r:embed="rId7"/>
          <a:stretch>
            <a:fillRect/>
          </a:stretch>
        </p:blipFill>
        <p:spPr>
          <a:xfrm>
            <a:off x="7020272" y="764704"/>
            <a:ext cx="2123728" cy="2831637"/>
          </a:xfrm>
          <a:prstGeom prst="rect">
            <a:avLst/>
          </a:prstGeom>
        </p:spPr>
      </p:pic>
      <p:sp>
        <p:nvSpPr>
          <p:cNvPr id="3" name="Rectángulo 2"/>
          <p:cNvSpPr/>
          <p:nvPr/>
        </p:nvSpPr>
        <p:spPr>
          <a:xfrm>
            <a:off x="7284433" y="3573016"/>
            <a:ext cx="1872208" cy="1200329"/>
          </a:xfrm>
          <a:prstGeom prst="rect">
            <a:avLst/>
          </a:prstGeom>
        </p:spPr>
        <p:txBody>
          <a:bodyPr wrap="square">
            <a:spAutoFit/>
          </a:bodyPr>
          <a:lstStyle/>
          <a:p>
            <a:r>
              <a:rPr lang="es-ES" dirty="0" smtClean="0"/>
              <a:t>E. </a:t>
            </a:r>
            <a:r>
              <a:rPr lang="es-ES" dirty="0" err="1" smtClean="0"/>
              <a:t>Abbe</a:t>
            </a:r>
            <a:endParaRPr lang="es-ES" dirty="0" smtClean="0"/>
          </a:p>
          <a:p>
            <a:r>
              <a:rPr lang="es-ES" dirty="0" smtClean="0"/>
              <a:t>Fabricado por </a:t>
            </a:r>
            <a:r>
              <a:rPr lang="es-ES" dirty="0" err="1" smtClean="0"/>
              <a:t>Zeiss</a:t>
            </a:r>
            <a:r>
              <a:rPr lang="es-ES" dirty="0" smtClean="0"/>
              <a:t> </a:t>
            </a:r>
            <a:r>
              <a:rPr lang="es-ES" b="1" dirty="0" smtClean="0"/>
              <a:t>1894</a:t>
            </a:r>
            <a:r>
              <a:rPr lang="es-ES" dirty="0" smtClean="0"/>
              <a:t> </a:t>
            </a:r>
            <a:br>
              <a:rPr lang="es-ES" dirty="0" smtClean="0"/>
            </a:br>
            <a:endParaRPr lang="es-ES" dirty="0"/>
          </a:p>
        </p:txBody>
      </p:sp>
      <p:sp>
        <p:nvSpPr>
          <p:cNvPr id="25" name="Marcador de número de diapositiva 5"/>
          <p:cNvSpPr txBox="1">
            <a:spLocks/>
          </p:cNvSpPr>
          <p:nvPr/>
        </p:nvSpPr>
        <p:spPr bwMode="auto">
          <a:xfrm>
            <a:off x="6553200" y="6245225"/>
            <a:ext cx="21336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s-ES"/>
            </a:defPPr>
            <a:lvl1pPr algn="r" rtl="0" eaLnBrk="0" fontAlgn="base" hangingPunct="0">
              <a:spcBef>
                <a:spcPct val="0"/>
              </a:spcBef>
              <a:spcAft>
                <a:spcPct val="0"/>
              </a:spcAft>
              <a:defRPr sz="2400" kern="1200" smtClean="0">
                <a:solidFill>
                  <a:schemeClr val="tx1"/>
                </a:solidFill>
                <a:latin typeface="Arial" charset="0"/>
                <a:ea typeface="ＭＳ Ｐゴシック" charset="0"/>
                <a:cs typeface="ＭＳ Ｐゴシック" charset="0"/>
              </a:defRPr>
            </a:lvl1pPr>
            <a:lvl2pPr marL="742950" indent="-28575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2pPr>
            <a:lvl3pPr marL="1143000" indent="-2286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3pPr>
            <a:lvl4pPr marL="1600200" indent="-2286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4pPr>
            <a:lvl5pPr marL="2057400" indent="-2286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5pPr>
            <a:lvl6pPr marL="2514600" indent="-228600" algn="l" defTabSz="457200"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6pPr>
            <a:lvl7pPr marL="2971800" indent="-228600" algn="l" defTabSz="457200"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7pPr>
            <a:lvl8pPr marL="3429000" indent="-228600" algn="l" defTabSz="457200"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8pPr>
            <a:lvl9pPr marL="3886200" indent="-228600" algn="l" defTabSz="457200"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9pPr>
          </a:lstStyle>
          <a:p>
            <a:pPr eaLnBrk="1" hangingPunct="1"/>
            <a:fld id="{292BA7DC-AF5D-8F40-A6F6-243A814DB0FA}" type="slidenum">
              <a:rPr lang="es-ES" sz="1400" smtClean="0"/>
              <a:pPr eaLnBrk="1" hangingPunct="1"/>
              <a:t>28</a:t>
            </a:fld>
            <a:endParaRPr lang="es-ES" sz="1400"/>
          </a:p>
        </p:txBody>
      </p:sp>
    </p:spTree>
    <p:extLst>
      <p:ext uri="{BB962C8B-B14F-4D97-AF65-F5344CB8AC3E}">
        <p14:creationId xmlns:p14="http://schemas.microsoft.com/office/powerpoint/2010/main" val="349392360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Marcador de número de diapositiva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1133490-D11A-564C-ACE8-B97F4CD28557}" type="slidenum">
              <a:rPr lang="es-ES" sz="1400"/>
              <a:pPr eaLnBrk="1" hangingPunct="1"/>
              <a:t>29</a:t>
            </a:fld>
            <a:endParaRPr lang="es-ES" sz="1400"/>
          </a:p>
        </p:txBody>
      </p:sp>
      <p:sp>
        <p:nvSpPr>
          <p:cNvPr id="37890" name="Rectangle 2"/>
          <p:cNvSpPr>
            <a:spLocks noGrp="1" noChangeArrowheads="1"/>
          </p:cNvSpPr>
          <p:nvPr>
            <p:ph type="title"/>
          </p:nvPr>
        </p:nvSpPr>
        <p:spPr/>
        <p:txBody>
          <a:bodyPr/>
          <a:lstStyle/>
          <a:p>
            <a:pPr eaLnBrk="1" hangingPunct="1"/>
            <a:r>
              <a:rPr lang="es-ES">
                <a:latin typeface="Arial" charset="0"/>
              </a:rPr>
              <a:t>Anteojo terrestre - Catalejo</a:t>
            </a:r>
          </a:p>
        </p:txBody>
      </p:sp>
      <p:sp>
        <p:nvSpPr>
          <p:cNvPr id="37891" name="Text Box 3"/>
          <p:cNvSpPr txBox="1">
            <a:spLocks noChangeArrowheads="1"/>
          </p:cNvSpPr>
          <p:nvPr/>
        </p:nvSpPr>
        <p:spPr bwMode="auto">
          <a:xfrm>
            <a:off x="5148263" y="1484313"/>
            <a:ext cx="3600450"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sz="2800"/>
              <a:t>La imagen presenta viñeteado en los bordes del campo</a:t>
            </a:r>
          </a:p>
        </p:txBody>
      </p:sp>
      <p:pic>
        <p:nvPicPr>
          <p:cNvPr id="37892" name="Picture 4" descr="catalejo vis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8800" y="3068638"/>
            <a:ext cx="4740275"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5" descr="catalejo vista acheron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5" y="4797425"/>
            <a:ext cx="4740275"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4" name="Picture 9" descr="catalejo vista acheron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25" y="1341438"/>
            <a:ext cx="4740275"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5" name="Text Box 14"/>
          <p:cNvSpPr txBox="1">
            <a:spLocks noChangeArrowheads="1"/>
          </p:cNvSpPr>
          <p:nvPr/>
        </p:nvSpPr>
        <p:spPr bwMode="auto">
          <a:xfrm>
            <a:off x="5076825" y="5486400"/>
            <a:ext cx="35988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solidFill>
                  <a:srgbClr val="A50021"/>
                </a:solidFill>
                <a:latin typeface="Monotype Corsiva" charset="0"/>
              </a:rPr>
              <a:t>Es </a:t>
            </a:r>
            <a:r>
              <a:rPr lang="ja-JP" altLang="es-ES">
                <a:solidFill>
                  <a:srgbClr val="A50021"/>
                </a:solidFill>
                <a:latin typeface="Monotype Corsiva" charset="0"/>
              </a:rPr>
              <a:t>“</a:t>
            </a:r>
            <a:r>
              <a:rPr lang="es-ES" altLang="ja-JP">
                <a:solidFill>
                  <a:srgbClr val="A50021"/>
                </a:solidFill>
                <a:latin typeface="Monotype Corsiva" charset="0"/>
              </a:rPr>
              <a:t>el fantasma</a:t>
            </a:r>
            <a:r>
              <a:rPr lang="ja-JP" altLang="es-ES">
                <a:solidFill>
                  <a:srgbClr val="A50021"/>
                </a:solidFill>
                <a:latin typeface="Monotype Corsiva" charset="0"/>
              </a:rPr>
              <a:t>”</a:t>
            </a:r>
            <a:r>
              <a:rPr lang="es-ES" altLang="ja-JP">
                <a:solidFill>
                  <a:srgbClr val="A50021"/>
                </a:solidFill>
                <a:latin typeface="Monotype Corsiva" charset="0"/>
              </a:rPr>
              <a:t> para los marineros de la Surprise. </a:t>
            </a:r>
            <a:endParaRPr lang="es-ES">
              <a:solidFill>
                <a:srgbClr val="A50021"/>
              </a:solidFill>
              <a:latin typeface="Monotype Corsiva" charset="0"/>
            </a:endParaRPr>
          </a:p>
        </p:txBody>
      </p:sp>
      <p:sp>
        <p:nvSpPr>
          <p:cNvPr id="37896" name="Text Box 15"/>
          <p:cNvSpPr txBox="1">
            <a:spLocks noChangeArrowheads="1"/>
          </p:cNvSpPr>
          <p:nvPr/>
        </p:nvSpPr>
        <p:spPr bwMode="auto">
          <a:xfrm>
            <a:off x="360363" y="3686175"/>
            <a:ext cx="35639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solidFill>
                  <a:srgbClr val="A50021"/>
                </a:solidFill>
                <a:latin typeface="Monotype Corsiva" charset="0"/>
              </a:rPr>
              <a:t>La Acheron es de mayor envergadura y más rápida.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Marcador de número de diapositiva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EC028E2-F3C0-E54D-9ABB-19AA22569C9E}" type="slidenum">
              <a:rPr lang="es-ES" sz="1400"/>
              <a:pPr eaLnBrk="1" hangingPunct="1"/>
              <a:t>3</a:t>
            </a:fld>
            <a:endParaRPr lang="es-ES" sz="1400"/>
          </a:p>
        </p:txBody>
      </p:sp>
      <p:pic>
        <p:nvPicPr>
          <p:cNvPr id="19458" name="Picture 4" descr="bombardeandose"/>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0" y="1390650"/>
            <a:ext cx="9144000" cy="4105275"/>
          </a:xfrm>
          <a:noFill/>
        </p:spPr>
      </p:pic>
      <p:sp>
        <p:nvSpPr>
          <p:cNvPr id="19459" name="Text Box 6"/>
          <p:cNvSpPr txBox="1">
            <a:spLocks noChangeArrowheads="1"/>
          </p:cNvSpPr>
          <p:nvPr/>
        </p:nvSpPr>
        <p:spPr bwMode="auto">
          <a:xfrm>
            <a:off x="1835150" y="2276475"/>
            <a:ext cx="50419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2800">
                <a:solidFill>
                  <a:schemeClr val="bg1"/>
                </a:solidFill>
                <a:latin typeface="Monotype Corsiva" charset="0"/>
              </a:rPr>
              <a:t>Año 1805. </a:t>
            </a:r>
          </a:p>
          <a:p>
            <a:pPr eaLnBrk="1" hangingPunct="1"/>
            <a:r>
              <a:rPr lang="es-ES" sz="2800">
                <a:solidFill>
                  <a:schemeClr val="bg1"/>
                </a:solidFill>
                <a:latin typeface="Monotype Corsiva" charset="0"/>
              </a:rPr>
              <a:t>Dos buques luchan en el mar:</a:t>
            </a:r>
          </a:p>
          <a:p>
            <a:pPr eaLnBrk="1" hangingPunct="1"/>
            <a:r>
              <a:rPr lang="es-ES" sz="2800">
                <a:solidFill>
                  <a:schemeClr val="bg1"/>
                </a:solidFill>
                <a:latin typeface="Monotype Corsiva" charset="0"/>
              </a:rPr>
              <a:t> 			Acheron, francés</a:t>
            </a:r>
          </a:p>
          <a:p>
            <a:pPr eaLnBrk="1" hangingPunct="1"/>
            <a:r>
              <a:rPr lang="es-ES" sz="2800">
                <a:solidFill>
                  <a:schemeClr val="bg1"/>
                </a:solidFill>
                <a:latin typeface="Monotype Corsiva" charset="0"/>
              </a:rPr>
              <a:t> Surprise, inglés</a:t>
            </a:r>
          </a:p>
        </p:txBody>
      </p:sp>
      <p:sp>
        <p:nvSpPr>
          <p:cNvPr id="19460" name="Rectangle 7"/>
          <p:cNvSpPr>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s-ES" sz="4400">
                <a:solidFill>
                  <a:schemeClr val="tx2"/>
                </a:solidFill>
              </a:rPr>
              <a:t>Introducción</a:t>
            </a:r>
          </a:p>
        </p:txBody>
      </p:sp>
      <p:sp>
        <p:nvSpPr>
          <p:cNvPr id="19461" name="Text Box 8"/>
          <p:cNvSpPr txBox="1">
            <a:spLocks noChangeArrowheads="1"/>
          </p:cNvSpPr>
          <p:nvPr/>
        </p:nvSpPr>
        <p:spPr bwMode="auto">
          <a:xfrm>
            <a:off x="323850" y="5554663"/>
            <a:ext cx="842486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solidFill>
                  <a:srgbClr val="A50021"/>
                </a:solidFill>
                <a:latin typeface="Monotype Corsiva" charset="0"/>
              </a:rPr>
              <a:t>A bordo de la Surprise enseña y comanda el capitán Jack Aubrey. Su amigo Stephen Maturin -cirujano y naturalista-, oficiales,  infantes guardamarinas, marineros y hasta niños componen la tripulación.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Marcador de número de diapositiva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225339E-8D1B-B04A-941D-E3529ADDD2D2}" type="slidenum">
              <a:rPr lang="es-ES" sz="1400"/>
              <a:pPr eaLnBrk="1" hangingPunct="1"/>
              <a:t>30</a:t>
            </a:fld>
            <a:endParaRPr lang="es-ES" sz="1400"/>
          </a:p>
        </p:txBody>
      </p:sp>
      <p:pic>
        <p:nvPicPr>
          <p:cNvPr id="38914" name="Picture 20" descr="catalejo vista cañon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7213" y="4076700"/>
            <a:ext cx="6011862" cy="255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Rectangle 2"/>
          <p:cNvSpPr>
            <a:spLocks noGrp="1" noChangeArrowheads="1"/>
          </p:cNvSpPr>
          <p:nvPr>
            <p:ph type="title" idx="4294967295"/>
          </p:nvPr>
        </p:nvSpPr>
        <p:spPr>
          <a:xfrm>
            <a:off x="446088" y="274638"/>
            <a:ext cx="8229600" cy="1143000"/>
          </a:xfrm>
        </p:spPr>
        <p:txBody>
          <a:bodyPr/>
          <a:lstStyle/>
          <a:p>
            <a:pPr eaLnBrk="1" hangingPunct="1"/>
            <a:r>
              <a:rPr lang="es-ES">
                <a:latin typeface="Arial" charset="0"/>
              </a:rPr>
              <a:t>Anteojo terrestre - Catalejo</a:t>
            </a:r>
          </a:p>
        </p:txBody>
      </p:sp>
      <p:pic>
        <p:nvPicPr>
          <p:cNvPr id="38916" name="Picture 6" descr="catalejo vista ACHER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2138" y="1341438"/>
            <a:ext cx="5976937"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Text Box 15"/>
          <p:cNvSpPr txBox="1">
            <a:spLocks noChangeArrowheads="1"/>
          </p:cNvSpPr>
          <p:nvPr/>
        </p:nvSpPr>
        <p:spPr bwMode="auto">
          <a:xfrm>
            <a:off x="144463" y="1330325"/>
            <a:ext cx="2843212"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sz="2800"/>
              <a:t>El campo es reducido</a:t>
            </a:r>
          </a:p>
        </p:txBody>
      </p:sp>
      <p:pic>
        <p:nvPicPr>
          <p:cNvPr id="38918" name="Picture 16" descr="catalejo 1mira"/>
          <p:cNvPicPr>
            <a:picLocks noGrp="1" noChangeAspect="1" noChangeArrowheads="1"/>
          </p:cNvPicPr>
          <p:nvPr>
            <p:ph sz="half" idx="4294967295"/>
          </p:nvPr>
        </p:nvPicPr>
        <p:blipFill>
          <a:blip r:embed="rId4">
            <a:extLst>
              <a:ext uri="{28A0092B-C50C-407E-A947-70E740481C1C}">
                <a14:useLocalDpi xmlns:a14="http://schemas.microsoft.com/office/drawing/2010/main" val="0"/>
              </a:ext>
            </a:extLst>
          </a:blip>
          <a:srcRect/>
          <a:stretch>
            <a:fillRect/>
          </a:stretch>
        </p:blipFill>
        <p:spPr>
          <a:xfrm>
            <a:off x="34925" y="2543175"/>
            <a:ext cx="3484563" cy="2470150"/>
          </a:xfrm>
          <a:noFill/>
        </p:spPr>
      </p:pic>
      <p:sp>
        <p:nvSpPr>
          <p:cNvPr id="38919" name="Text Box 21"/>
          <p:cNvSpPr txBox="1">
            <a:spLocks noChangeArrowheads="1"/>
          </p:cNvSpPr>
          <p:nvPr/>
        </p:nvSpPr>
        <p:spPr bwMode="auto">
          <a:xfrm>
            <a:off x="0" y="5265738"/>
            <a:ext cx="30591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solidFill>
                  <a:srgbClr val="A50021"/>
                </a:solidFill>
                <a:latin typeface="Monotype Corsiva" charset="0"/>
              </a:rPr>
              <a:t>Los cañones de la Surprise  apenas dañan el casco de la Acheron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Marcador de número de diapositiva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9F96246-08AC-8843-994E-832DA9A2AB14}" type="slidenum">
              <a:rPr lang="es-ES" sz="1400"/>
              <a:pPr eaLnBrk="1" hangingPunct="1"/>
              <a:t>31</a:t>
            </a:fld>
            <a:endParaRPr lang="es-ES" sz="1400"/>
          </a:p>
        </p:txBody>
      </p:sp>
      <p:sp>
        <p:nvSpPr>
          <p:cNvPr id="39938" name="Rectangle 2"/>
          <p:cNvSpPr>
            <a:spLocks noGrp="1" noChangeArrowheads="1"/>
          </p:cNvSpPr>
          <p:nvPr>
            <p:ph type="title" idx="4294967295"/>
          </p:nvPr>
        </p:nvSpPr>
        <p:spPr>
          <a:xfrm>
            <a:off x="519113" y="274638"/>
            <a:ext cx="8229600" cy="1143000"/>
          </a:xfrm>
        </p:spPr>
        <p:txBody>
          <a:bodyPr/>
          <a:lstStyle/>
          <a:p>
            <a:pPr eaLnBrk="1" hangingPunct="1"/>
            <a:r>
              <a:rPr lang="es-ES">
                <a:latin typeface="Arial" charset="0"/>
              </a:rPr>
              <a:t>Anteojo terrestre - Catalejo</a:t>
            </a:r>
          </a:p>
        </p:txBody>
      </p:sp>
      <p:pic>
        <p:nvPicPr>
          <p:cNvPr id="39939" name="Picture 7" descr="catalejo vista acheron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2038" y="2636838"/>
            <a:ext cx="5507037"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0" name="Picture 8" descr="catalejo vista acheron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00213"/>
            <a:ext cx="5505450"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1" name="Picture 12" descr="gal catalejito vistas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537075"/>
            <a:ext cx="5183188" cy="232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Text Box 13"/>
          <p:cNvSpPr txBox="1">
            <a:spLocks noChangeArrowheads="1"/>
          </p:cNvSpPr>
          <p:nvPr/>
        </p:nvSpPr>
        <p:spPr bwMode="auto">
          <a:xfrm>
            <a:off x="179388" y="1125538"/>
            <a:ext cx="81375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sz="2800"/>
              <a:t>La imagen está afectada de aberraciones</a:t>
            </a:r>
          </a:p>
        </p:txBody>
      </p:sp>
      <p:sp>
        <p:nvSpPr>
          <p:cNvPr id="39943" name="Oval 14"/>
          <p:cNvSpPr>
            <a:spLocks noChangeArrowheads="1"/>
          </p:cNvSpPr>
          <p:nvPr/>
        </p:nvSpPr>
        <p:spPr bwMode="auto">
          <a:xfrm>
            <a:off x="468313" y="1844675"/>
            <a:ext cx="1079500" cy="1008063"/>
          </a:xfrm>
          <a:prstGeom prst="ellipse">
            <a:avLst/>
          </a:prstGeom>
          <a:noFill/>
          <a:ln w="9525">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39944" name="Oval 15"/>
          <p:cNvSpPr>
            <a:spLocks noChangeArrowheads="1"/>
          </p:cNvSpPr>
          <p:nvPr/>
        </p:nvSpPr>
        <p:spPr bwMode="auto">
          <a:xfrm>
            <a:off x="7667625" y="2781300"/>
            <a:ext cx="1079500" cy="1008063"/>
          </a:xfrm>
          <a:prstGeom prst="ellipse">
            <a:avLst/>
          </a:prstGeom>
          <a:noFill/>
          <a:ln w="9525">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39945" name="Text Box 16"/>
          <p:cNvSpPr txBox="1">
            <a:spLocks noChangeArrowheads="1"/>
          </p:cNvSpPr>
          <p:nvPr/>
        </p:nvSpPr>
        <p:spPr bwMode="auto">
          <a:xfrm>
            <a:off x="5795963" y="1989138"/>
            <a:ext cx="30241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es-ES" sz="2000"/>
              <a:t>Aberración cromática</a:t>
            </a:r>
          </a:p>
        </p:txBody>
      </p:sp>
      <p:sp>
        <p:nvSpPr>
          <p:cNvPr id="39946" name="Text Box 17"/>
          <p:cNvSpPr txBox="1">
            <a:spLocks noChangeArrowheads="1"/>
          </p:cNvSpPr>
          <p:nvPr/>
        </p:nvSpPr>
        <p:spPr bwMode="auto">
          <a:xfrm>
            <a:off x="71438" y="6453188"/>
            <a:ext cx="3276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es-ES" sz="2000">
                <a:solidFill>
                  <a:schemeClr val="bg1"/>
                </a:solidFill>
              </a:rPr>
              <a:t>Múltiples aberraciones</a:t>
            </a:r>
          </a:p>
        </p:txBody>
      </p:sp>
      <p:sp>
        <p:nvSpPr>
          <p:cNvPr id="39947" name="Text Box 18"/>
          <p:cNvSpPr txBox="1">
            <a:spLocks noChangeArrowheads="1"/>
          </p:cNvSpPr>
          <p:nvPr/>
        </p:nvSpPr>
        <p:spPr bwMode="auto">
          <a:xfrm>
            <a:off x="5329238" y="5157788"/>
            <a:ext cx="3635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solidFill>
                  <a:srgbClr val="A50021"/>
                </a:solidFill>
                <a:latin typeface="Monotype Corsiva" charset="0"/>
              </a:rPr>
              <a:t>La Acheron ataca a la Surprise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Marcador de número de diapositiva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7CA906F-8C36-6E48-A75B-78EE30ED2F51}" type="slidenum">
              <a:rPr lang="es-ES" sz="1400"/>
              <a:pPr eaLnBrk="1" hangingPunct="1"/>
              <a:t>32</a:t>
            </a:fld>
            <a:endParaRPr lang="es-ES" sz="1400"/>
          </a:p>
        </p:txBody>
      </p:sp>
      <p:sp>
        <p:nvSpPr>
          <p:cNvPr id="40962" name="Rectangle 2"/>
          <p:cNvSpPr>
            <a:spLocks noGrp="1" noChangeArrowheads="1"/>
          </p:cNvSpPr>
          <p:nvPr>
            <p:ph type="title"/>
          </p:nvPr>
        </p:nvSpPr>
        <p:spPr/>
        <p:txBody>
          <a:bodyPr/>
          <a:lstStyle/>
          <a:p>
            <a:pPr eaLnBrk="1" hangingPunct="1"/>
            <a:r>
              <a:rPr lang="es-ES">
                <a:latin typeface="Arial" charset="0"/>
              </a:rPr>
              <a:t>Anteojo terrestre - Catalejo</a:t>
            </a:r>
          </a:p>
        </p:txBody>
      </p:sp>
      <p:pic>
        <p:nvPicPr>
          <p:cNvPr id="40963" name="Picture 7" descr="catalejo vista hornos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213" y="1270000"/>
            <a:ext cx="4264025" cy="179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4" name="Picture 11" descr="catalejo vista hornos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988" y="3141663"/>
            <a:ext cx="8612187" cy="359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4" descr="catalejo hornos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1400" y="1268413"/>
            <a:ext cx="404177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6" name="Text Box 13"/>
          <p:cNvSpPr txBox="1">
            <a:spLocks noChangeArrowheads="1"/>
          </p:cNvSpPr>
          <p:nvPr/>
        </p:nvSpPr>
        <p:spPr bwMode="auto">
          <a:xfrm>
            <a:off x="792163" y="3211513"/>
            <a:ext cx="78835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es-ES" sz="2000" b="1">
                <a:solidFill>
                  <a:schemeClr val="bg1"/>
                </a:solidFill>
              </a:rPr>
              <a:t>Aberración cromática</a:t>
            </a:r>
            <a:r>
              <a:rPr lang="es-ES" sz="2000">
                <a:solidFill>
                  <a:schemeClr val="bg1"/>
                </a:solidFill>
              </a:rPr>
              <a:t>. Irisaciones en las zonas de alto contraste</a:t>
            </a:r>
          </a:p>
        </p:txBody>
      </p:sp>
      <p:sp>
        <p:nvSpPr>
          <p:cNvPr id="40967" name="Text Box 14"/>
          <p:cNvSpPr txBox="1">
            <a:spLocks noChangeArrowheads="1"/>
          </p:cNvSpPr>
          <p:nvPr/>
        </p:nvSpPr>
        <p:spPr bwMode="auto">
          <a:xfrm>
            <a:off x="468313" y="6211888"/>
            <a:ext cx="8270875" cy="457200"/>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solidFill>
                  <a:srgbClr val="A50021"/>
                </a:solidFill>
                <a:latin typeface="Monotype Corsiva" charset="0"/>
              </a:rPr>
              <a:t>Stephen observa el Cabo de Hornos. Una ola enorme se levanta ante él.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Marcador de número de diapositiva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35E18A6-252E-6843-9389-1A5B806E7372}" type="slidenum">
              <a:rPr lang="es-ES" sz="1400"/>
              <a:pPr eaLnBrk="1" hangingPunct="1"/>
              <a:t>33</a:t>
            </a:fld>
            <a:endParaRPr lang="es-ES" sz="1400"/>
          </a:p>
        </p:txBody>
      </p:sp>
      <p:sp>
        <p:nvSpPr>
          <p:cNvPr id="41986" name="Rectangle 2"/>
          <p:cNvSpPr>
            <a:spLocks noGrp="1" noChangeArrowheads="1"/>
          </p:cNvSpPr>
          <p:nvPr>
            <p:ph type="title" idx="4294967295"/>
          </p:nvPr>
        </p:nvSpPr>
        <p:spPr>
          <a:xfrm>
            <a:off x="446088" y="274638"/>
            <a:ext cx="8229600" cy="1143000"/>
          </a:xfrm>
        </p:spPr>
        <p:txBody>
          <a:bodyPr/>
          <a:lstStyle/>
          <a:p>
            <a:pPr eaLnBrk="1" hangingPunct="1"/>
            <a:r>
              <a:rPr lang="es-ES">
                <a:latin typeface="Arial" charset="0"/>
              </a:rPr>
              <a:t>Anteojo terrestre - Catalejo</a:t>
            </a:r>
          </a:p>
        </p:txBody>
      </p:sp>
      <p:pic>
        <p:nvPicPr>
          <p:cNvPr id="41987" name="Picture 6" descr="catalejo final miran acheron"/>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395288" y="1236663"/>
            <a:ext cx="3889375" cy="2224087"/>
          </a:xfrm>
          <a:noFill/>
        </p:spPr>
      </p:pic>
      <p:pic>
        <p:nvPicPr>
          <p:cNvPr id="41988" name="Picture 8" descr="catalejo final vistas syren"/>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a:xfrm>
            <a:off x="1547813" y="3500438"/>
            <a:ext cx="7488237" cy="3182937"/>
          </a:xfrm>
          <a:noFill/>
        </p:spPr>
      </p:pic>
      <p:sp>
        <p:nvSpPr>
          <p:cNvPr id="41989" name="Text Box 5"/>
          <p:cNvSpPr txBox="1">
            <a:spLocks noChangeArrowheads="1"/>
          </p:cNvSpPr>
          <p:nvPr/>
        </p:nvSpPr>
        <p:spPr bwMode="auto">
          <a:xfrm>
            <a:off x="4319588" y="1341438"/>
            <a:ext cx="4716462"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sz="2800"/>
              <a:t>La imagen está afectada de aberraciones</a:t>
            </a:r>
          </a:p>
        </p:txBody>
      </p:sp>
      <p:sp>
        <p:nvSpPr>
          <p:cNvPr id="41990" name="Text Box 12"/>
          <p:cNvSpPr txBox="1">
            <a:spLocks noChangeArrowheads="1"/>
          </p:cNvSpPr>
          <p:nvPr/>
        </p:nvSpPr>
        <p:spPr bwMode="auto">
          <a:xfrm>
            <a:off x="220663" y="6237288"/>
            <a:ext cx="8659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spcBef>
                <a:spcPct val="50000"/>
              </a:spcBef>
            </a:pPr>
            <a:r>
              <a:rPr lang="es-ES">
                <a:solidFill>
                  <a:srgbClr val="A50021"/>
                </a:solidFill>
                <a:latin typeface="Monotype Corsiva" charset="0"/>
              </a:rPr>
              <a:t>¿Cómo es </a:t>
            </a:r>
            <a:r>
              <a:rPr lang="es-ES">
                <a:solidFill>
                  <a:schemeClr val="bg1"/>
                </a:solidFill>
                <a:latin typeface="Monotype Corsiva" charset="0"/>
              </a:rPr>
              <a:t>que tiene tan mala calidad de imagen el anteojo del capitán francés? </a:t>
            </a:r>
          </a:p>
        </p:txBody>
      </p:sp>
      <p:sp>
        <p:nvSpPr>
          <p:cNvPr id="41991" name="Text Box 13"/>
          <p:cNvSpPr txBox="1">
            <a:spLocks noChangeArrowheads="1"/>
          </p:cNvSpPr>
          <p:nvPr/>
        </p:nvSpPr>
        <p:spPr bwMode="auto">
          <a:xfrm>
            <a:off x="5149850" y="2535238"/>
            <a:ext cx="31670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solidFill>
                  <a:srgbClr val="A50021"/>
                </a:solidFill>
                <a:latin typeface="Monotype Corsiva" charset="0"/>
              </a:rPr>
              <a:t>El capitán de la potente Acheron observa la Surprise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Marcador de número de diapositiva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8326DC5-8C94-1144-A318-E29143A5E0EC}" type="slidenum">
              <a:rPr lang="es-ES" sz="1400"/>
              <a:pPr eaLnBrk="1" hangingPunct="1"/>
              <a:t>34</a:t>
            </a:fld>
            <a:endParaRPr lang="es-ES" sz="1400"/>
          </a:p>
        </p:txBody>
      </p:sp>
      <p:sp>
        <p:nvSpPr>
          <p:cNvPr id="43010" name="Rectangle 2"/>
          <p:cNvSpPr>
            <a:spLocks noGrp="1" noChangeArrowheads="1"/>
          </p:cNvSpPr>
          <p:nvPr>
            <p:ph type="title"/>
          </p:nvPr>
        </p:nvSpPr>
        <p:spPr/>
        <p:txBody>
          <a:bodyPr/>
          <a:lstStyle/>
          <a:p>
            <a:pPr eaLnBrk="1" hangingPunct="1"/>
            <a:r>
              <a:rPr lang="es-ES">
                <a:latin typeface="Arial" charset="0"/>
              </a:rPr>
              <a:t>Anteojo terrestre - Catalejo</a:t>
            </a:r>
          </a:p>
        </p:txBody>
      </p:sp>
      <p:pic>
        <p:nvPicPr>
          <p:cNvPr id="43011" name="Picture 3" descr="catalejo vista le capita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050" y="3500438"/>
            <a:ext cx="6931025" cy="327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4" descr="catalejo jack2 mir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309688"/>
            <a:ext cx="4176712"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Text Box 5"/>
          <p:cNvSpPr txBox="1">
            <a:spLocks noChangeArrowheads="1"/>
          </p:cNvSpPr>
          <p:nvPr/>
        </p:nvSpPr>
        <p:spPr bwMode="auto">
          <a:xfrm>
            <a:off x="4427538" y="1989138"/>
            <a:ext cx="471646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sz="2800"/>
              <a:t>Un catalejo apunta al otro</a:t>
            </a:r>
          </a:p>
        </p:txBody>
      </p:sp>
      <p:sp>
        <p:nvSpPr>
          <p:cNvPr id="43014" name="Text Box 9"/>
          <p:cNvSpPr txBox="1">
            <a:spLocks noChangeArrowheads="1"/>
          </p:cNvSpPr>
          <p:nvPr/>
        </p:nvSpPr>
        <p:spPr bwMode="auto">
          <a:xfrm>
            <a:off x="395288" y="3644900"/>
            <a:ext cx="13684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solidFill>
                  <a:srgbClr val="A50021"/>
                </a:solidFill>
                <a:latin typeface="Monotype Corsiva" charset="0"/>
              </a:rPr>
              <a:t>Ambos capitanes se miden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Marcador de número de diapositiva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28DF518-E6CD-104F-9938-F8180754F0D3}" type="slidenum">
              <a:rPr lang="es-ES" sz="1400"/>
              <a:pPr eaLnBrk="1" hangingPunct="1"/>
              <a:t>35</a:t>
            </a:fld>
            <a:endParaRPr lang="es-ES" sz="1400"/>
          </a:p>
        </p:txBody>
      </p:sp>
      <p:pic>
        <p:nvPicPr>
          <p:cNvPr id="44034" name="Picture 11"/>
          <p:cNvPicPr>
            <a:picLocks noChangeAspect="1" noChangeArrowheads="1"/>
          </p:cNvPicPr>
          <p:nvPr/>
        </p:nvPicPr>
        <p:blipFill>
          <a:blip r:embed="rId2">
            <a:extLst>
              <a:ext uri="{28A0092B-C50C-407E-A947-70E740481C1C}">
                <a14:useLocalDpi xmlns:a14="http://schemas.microsoft.com/office/drawing/2010/main" val="0"/>
              </a:ext>
            </a:extLst>
          </a:blip>
          <a:srcRect t="30658" r="90" b="31081"/>
          <a:stretch>
            <a:fillRect/>
          </a:stretch>
        </p:blipFill>
        <p:spPr bwMode="auto">
          <a:xfrm>
            <a:off x="6680200" y="1944688"/>
            <a:ext cx="18716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5"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899803" flipH="1">
            <a:off x="1517650" y="1311275"/>
            <a:ext cx="2333625" cy="155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6" name="Picture 4" descr="gal catalejito vistas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463" y="4114800"/>
            <a:ext cx="4264025"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7" name="Picture 5" descr="gal catalejito mir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27625" y="2387600"/>
            <a:ext cx="3440113"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8" name="Picture 7" descr="gal catalejo vistas jack_naufrago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950" y="4114800"/>
            <a:ext cx="4489450"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9" name="Picture 8" descr="gal catalejo jack mira naufrago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3413" y="2387600"/>
            <a:ext cx="3440112"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40" name="Text Box 10"/>
          <p:cNvSpPr txBox="1">
            <a:spLocks noChangeArrowheads="1"/>
          </p:cNvSpPr>
          <p:nvPr/>
        </p:nvSpPr>
        <p:spPr bwMode="auto">
          <a:xfrm>
            <a:off x="468313" y="6165850"/>
            <a:ext cx="7775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solidFill>
                  <a:srgbClr val="A50021"/>
                </a:solidFill>
                <a:latin typeface="Monotype Corsiva" charset="0"/>
              </a:rPr>
              <a:t>Se avistan las Islas Galápagos. No todos buscan lo mismo…</a:t>
            </a:r>
          </a:p>
        </p:txBody>
      </p:sp>
      <p:sp>
        <p:nvSpPr>
          <p:cNvPr id="44041" name="Rectangle 2"/>
          <p:cNvSpPr>
            <a:spLocks noGrp="1" noChangeArrowheads="1"/>
          </p:cNvSpPr>
          <p:nvPr>
            <p:ph type="title"/>
          </p:nvPr>
        </p:nvSpPr>
        <p:spPr>
          <a:solidFill>
            <a:schemeClr val="bg1"/>
          </a:solidFill>
        </p:spPr>
        <p:txBody>
          <a:bodyPr/>
          <a:lstStyle/>
          <a:p>
            <a:pPr eaLnBrk="1" hangingPunct="1"/>
            <a:r>
              <a:rPr lang="es-ES">
                <a:latin typeface="Arial" charset="0"/>
              </a:rPr>
              <a:t>Anteojo terrestre - Catalejo</a:t>
            </a:r>
          </a:p>
        </p:txBody>
      </p:sp>
      <p:sp>
        <p:nvSpPr>
          <p:cNvPr id="44042" name="Text Box 9"/>
          <p:cNvSpPr txBox="1">
            <a:spLocks noChangeArrowheads="1"/>
          </p:cNvSpPr>
          <p:nvPr/>
        </p:nvSpPr>
        <p:spPr bwMode="auto">
          <a:xfrm>
            <a:off x="179388" y="1268413"/>
            <a:ext cx="8675687"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t>Campo y calidad de imagen: distinta categoría, distinta calidad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Marcador de número de diapositiva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6AA9F34-EE39-7046-963D-19793AC253BE}" type="slidenum">
              <a:rPr lang="es-ES" sz="1400"/>
              <a:pPr eaLnBrk="1" hangingPunct="1"/>
              <a:t>36</a:t>
            </a:fld>
            <a:endParaRPr lang="es-ES" sz="1400"/>
          </a:p>
        </p:txBody>
      </p:sp>
      <p:sp>
        <p:nvSpPr>
          <p:cNvPr id="45058" name="Rectangle 2"/>
          <p:cNvSpPr>
            <a:spLocks noGrp="1" noChangeArrowheads="1"/>
          </p:cNvSpPr>
          <p:nvPr>
            <p:ph type="title"/>
          </p:nvPr>
        </p:nvSpPr>
        <p:spPr/>
        <p:txBody>
          <a:bodyPr/>
          <a:lstStyle/>
          <a:p>
            <a:pPr eaLnBrk="1" hangingPunct="1"/>
            <a:r>
              <a:rPr lang="es-ES">
                <a:latin typeface="Arial" charset="0"/>
              </a:rPr>
              <a:t>Anteojo terrestre - Catalejo</a:t>
            </a:r>
          </a:p>
        </p:txBody>
      </p:sp>
      <p:pic>
        <p:nvPicPr>
          <p:cNvPr id="45059" name="Picture 4" descr="gal catalejo miran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2211388"/>
            <a:ext cx="3595688"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0" name="Picture 5" descr="gal catalejo mira1 steph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675" y="5408613"/>
            <a:ext cx="2828925" cy="1258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Picture 6" descr="gal catalejo mira blak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675" y="4041775"/>
            <a:ext cx="2828925" cy="125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2" name="Picture 8" descr="gal catalejo vistas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1863" y="5408613"/>
            <a:ext cx="2990850"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3" name="Picture 10" descr="gal catalejo vistas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1863" y="4041775"/>
            <a:ext cx="2990850"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4" name="Picture 11" descr="gal catalejo vistas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925" y="2606675"/>
            <a:ext cx="2990850"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5" name="Text Box 12"/>
          <p:cNvSpPr txBox="1">
            <a:spLocks noChangeArrowheads="1"/>
          </p:cNvSpPr>
          <p:nvPr/>
        </p:nvSpPr>
        <p:spPr bwMode="auto">
          <a:xfrm>
            <a:off x="179388" y="1268413"/>
            <a:ext cx="86756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t>Distintos modelos: diferente aumento, campo y calidad</a:t>
            </a:r>
          </a:p>
        </p:txBody>
      </p:sp>
      <p:pic>
        <p:nvPicPr>
          <p:cNvPr id="45066" name="Picture 9" descr="gal catalejo vistas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98700" y="1814513"/>
            <a:ext cx="2990850" cy="1260475"/>
          </a:xfrm>
          <a:prstGeom prst="rect">
            <a:avLst/>
          </a:prstGeom>
          <a:noFill/>
          <a:ln w="63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45067" name="Text Box 13"/>
          <p:cNvSpPr txBox="1">
            <a:spLocks noChangeArrowheads="1"/>
          </p:cNvSpPr>
          <p:nvPr/>
        </p:nvSpPr>
        <p:spPr bwMode="auto">
          <a:xfrm>
            <a:off x="-20638" y="4762500"/>
            <a:ext cx="30591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solidFill>
                  <a:srgbClr val="A50021"/>
                </a:solidFill>
                <a:latin typeface="Monotype Corsiva" charset="0"/>
              </a:rPr>
              <a:t>Para Blakeney y Maturin es la oportunidad de descubrir nuevas especies.</a:t>
            </a:r>
          </a:p>
        </p:txBody>
      </p:sp>
      <p:sp>
        <p:nvSpPr>
          <p:cNvPr id="45068" name="Text Box 14"/>
          <p:cNvSpPr txBox="1">
            <a:spLocks noChangeArrowheads="1"/>
          </p:cNvSpPr>
          <p:nvPr/>
        </p:nvSpPr>
        <p:spPr bwMode="auto">
          <a:xfrm>
            <a:off x="2700338" y="3152775"/>
            <a:ext cx="302418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solidFill>
                  <a:srgbClr val="A50021"/>
                </a:solidFill>
                <a:latin typeface="Monotype Corsiva" charset="0"/>
              </a:rPr>
              <a:t>Hay unos bichos rarísimos…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Marcador de número de diapositiva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BDF5560-3606-FA4D-893D-5D489ADDB33A}" type="slidenum">
              <a:rPr lang="es-ES" sz="1400"/>
              <a:pPr eaLnBrk="1" hangingPunct="1"/>
              <a:t>37</a:t>
            </a:fld>
            <a:endParaRPr lang="es-ES" sz="1400"/>
          </a:p>
        </p:txBody>
      </p:sp>
      <p:sp>
        <p:nvSpPr>
          <p:cNvPr id="46082" name="Rectangle 2"/>
          <p:cNvSpPr>
            <a:spLocks noGrp="1" noChangeArrowheads="1"/>
          </p:cNvSpPr>
          <p:nvPr>
            <p:ph type="title"/>
          </p:nvPr>
        </p:nvSpPr>
        <p:spPr/>
        <p:txBody>
          <a:bodyPr/>
          <a:lstStyle/>
          <a:p>
            <a:pPr eaLnBrk="1" hangingPunct="1"/>
            <a:r>
              <a:rPr lang="es-ES">
                <a:latin typeface="Arial" charset="0"/>
              </a:rPr>
              <a:t>Anteojo terrestre - Catalejo</a:t>
            </a:r>
          </a:p>
        </p:txBody>
      </p:sp>
      <p:sp>
        <p:nvSpPr>
          <p:cNvPr id="46083" name="Text Box 3"/>
          <p:cNvSpPr txBox="1">
            <a:spLocks noChangeArrowheads="1"/>
          </p:cNvSpPr>
          <p:nvPr/>
        </p:nvSpPr>
        <p:spPr bwMode="auto">
          <a:xfrm>
            <a:off x="4356100" y="1341438"/>
            <a:ext cx="4032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es-ES"/>
              <a:t>Reflejo especular del sol</a:t>
            </a:r>
          </a:p>
        </p:txBody>
      </p:sp>
      <p:pic>
        <p:nvPicPr>
          <p:cNvPr id="46084" name="Picture 4" descr="rata de catalejos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84313"/>
            <a:ext cx="3790950"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Picture 5" descr="rata de catalejos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775" y="2781300"/>
            <a:ext cx="3790950"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6" name="Picture 6" descr="rata de catalejos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53050" y="4076700"/>
            <a:ext cx="3790950"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7" name="Picture 7" descr="rata de catalejos 4bis"/>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a:xfrm>
            <a:off x="144463" y="4724400"/>
            <a:ext cx="4572000" cy="1919288"/>
          </a:xfrm>
          <a:noFill/>
          <a:ln w="25400">
            <a:solidFill>
              <a:schemeClr val="accent2"/>
            </a:solidFill>
            <a:miter lim="800000"/>
            <a:headEnd/>
            <a:tailEnd/>
          </a:ln>
        </p:spPr>
      </p:pic>
      <p:sp>
        <p:nvSpPr>
          <p:cNvPr id="46088" name="Text Box 8"/>
          <p:cNvSpPr txBox="1">
            <a:spLocks noChangeArrowheads="1"/>
          </p:cNvSpPr>
          <p:nvPr/>
        </p:nvSpPr>
        <p:spPr bwMode="auto">
          <a:xfrm>
            <a:off x="4387850" y="1927225"/>
            <a:ext cx="48593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solidFill>
                  <a:srgbClr val="A50021"/>
                </a:solidFill>
                <a:latin typeface="Monotype Corsiva" charset="0"/>
              </a:rPr>
              <a:t>El capitán Jack Aubrey observa el reflejo del sol en el catalejo del capitán enemigo. </a:t>
            </a:r>
          </a:p>
        </p:txBody>
      </p:sp>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Marcador de número de diapositiva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7D04FDC-4258-974F-B2F0-784C46DE305D}" type="slidenum">
              <a:rPr lang="es-ES" sz="1400"/>
              <a:pPr eaLnBrk="1" hangingPunct="1"/>
              <a:t>38</a:t>
            </a:fld>
            <a:endParaRPr lang="es-ES" sz="1400"/>
          </a:p>
        </p:txBody>
      </p:sp>
      <p:pic>
        <p:nvPicPr>
          <p:cNvPr id="47106" name="Picture 4" descr="profundidad de campo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7763" y="5378450"/>
            <a:ext cx="2874962"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7" name="Picture 8" descr="profundidad de campo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3113" y="4313238"/>
            <a:ext cx="2874962"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8" name="Picture 7" descr="profundidad de campo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27363" y="3294063"/>
            <a:ext cx="2874962"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9" name="Picture 6" descr="profundidad de campo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62075" y="2266950"/>
            <a:ext cx="2874963"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0" name="Rectangle 2"/>
          <p:cNvSpPr>
            <a:spLocks noGrp="1" noChangeArrowheads="1"/>
          </p:cNvSpPr>
          <p:nvPr>
            <p:ph type="title"/>
          </p:nvPr>
        </p:nvSpPr>
        <p:spPr/>
        <p:txBody>
          <a:bodyPr/>
          <a:lstStyle/>
          <a:p>
            <a:pPr eaLnBrk="1" hangingPunct="1"/>
            <a:r>
              <a:rPr lang="es-ES">
                <a:latin typeface="Arial" charset="0"/>
              </a:rPr>
              <a:t>Enfoque a distintos planos</a:t>
            </a:r>
          </a:p>
        </p:txBody>
      </p:sp>
      <p:pic>
        <p:nvPicPr>
          <p:cNvPr id="47111" name="Picture 5" descr="profundidad de campo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275" y="1176338"/>
            <a:ext cx="2874963"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2" name="Text Box 9"/>
          <p:cNvSpPr txBox="1">
            <a:spLocks noChangeArrowheads="1"/>
          </p:cNvSpPr>
          <p:nvPr/>
        </p:nvSpPr>
        <p:spPr bwMode="auto">
          <a:xfrm>
            <a:off x="2916238" y="1166813"/>
            <a:ext cx="38163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es-ES"/>
              <a:t>Enfoque a corta distancia. Fondo desenfocado.</a:t>
            </a:r>
          </a:p>
        </p:txBody>
      </p:sp>
      <p:sp>
        <p:nvSpPr>
          <p:cNvPr id="47113" name="Text Box 11"/>
          <p:cNvSpPr txBox="1">
            <a:spLocks noChangeArrowheads="1"/>
          </p:cNvSpPr>
          <p:nvPr/>
        </p:nvSpPr>
        <p:spPr bwMode="auto">
          <a:xfrm>
            <a:off x="4427538" y="2060575"/>
            <a:ext cx="4716462"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solidFill>
                  <a:srgbClr val="A50021"/>
                </a:solidFill>
                <a:latin typeface="Monotype Corsiva" charset="0"/>
              </a:rPr>
              <a:t>El doctor Maturin se detiene a observar un escarabajo. Pero pronto descubre a la Acheron anclada en la isla. </a:t>
            </a:r>
          </a:p>
        </p:txBody>
      </p:sp>
      <p:sp>
        <p:nvSpPr>
          <p:cNvPr id="47114" name="Text Box 12"/>
          <p:cNvSpPr txBox="1">
            <a:spLocks noChangeArrowheads="1"/>
          </p:cNvSpPr>
          <p:nvPr/>
        </p:nvSpPr>
        <p:spPr bwMode="auto">
          <a:xfrm>
            <a:off x="2195513" y="5876925"/>
            <a:ext cx="39608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spcBef>
                <a:spcPct val="50000"/>
              </a:spcBef>
            </a:pPr>
            <a:r>
              <a:rPr lang="es-ES"/>
              <a:t>Enfoque a larga distancia. Primer plano desenfocado.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Marcador de número de diapositiva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B3BDDBA-A9D5-DD4F-ABA4-BD928E776A30}" type="slidenum">
              <a:rPr lang="es-ES" sz="1400"/>
              <a:pPr eaLnBrk="1" hangingPunct="1"/>
              <a:t>39</a:t>
            </a:fld>
            <a:endParaRPr lang="es-ES" sz="1400"/>
          </a:p>
        </p:txBody>
      </p:sp>
      <p:sp>
        <p:nvSpPr>
          <p:cNvPr id="48130" name="Rectangle 2"/>
          <p:cNvSpPr>
            <a:spLocks noGrp="1" noChangeArrowheads="1"/>
          </p:cNvSpPr>
          <p:nvPr>
            <p:ph type="title"/>
          </p:nvPr>
        </p:nvSpPr>
        <p:spPr/>
        <p:txBody>
          <a:bodyPr/>
          <a:lstStyle/>
          <a:p>
            <a:pPr eaLnBrk="1" hangingPunct="1"/>
            <a:endParaRPr lang="en-GB">
              <a:latin typeface="Arial" charset="0"/>
            </a:endParaRPr>
          </a:p>
        </p:txBody>
      </p:sp>
      <p:pic>
        <p:nvPicPr>
          <p:cNvPr id="48131" name="Picture 4" descr="portada final surpri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4149725"/>
            <a:ext cx="4310063"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2" name="Picture 5" descr="portada final barc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628775"/>
            <a:ext cx="4302125" cy="229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3" name="Text Box 7"/>
          <p:cNvSpPr txBox="1">
            <a:spLocks noChangeArrowheads="1"/>
          </p:cNvSpPr>
          <p:nvPr/>
        </p:nvSpPr>
        <p:spPr bwMode="auto">
          <a:xfrm>
            <a:off x="4716463" y="1773238"/>
            <a:ext cx="4427537" cy="137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solidFill>
                  <a:srgbClr val="A50021"/>
                </a:solidFill>
                <a:latin typeface="Monotype Corsiva" charset="0"/>
              </a:rPr>
              <a:t>La Acheron es finalmente vencida, abordada y apresada por la Surprise…</a:t>
            </a:r>
          </a:p>
          <a:p>
            <a:pPr algn="ctr" eaLnBrk="1" hangingPunct="1">
              <a:spcBef>
                <a:spcPct val="50000"/>
              </a:spcBef>
            </a:pPr>
            <a:r>
              <a:rPr lang="es-ES">
                <a:solidFill>
                  <a:srgbClr val="A50021"/>
                </a:solidFill>
                <a:latin typeface="Monotype Corsiva" charset="0"/>
              </a:rPr>
              <a:t>¡Como en las películas!</a:t>
            </a:r>
          </a:p>
        </p:txBody>
      </p:sp>
      <p:sp>
        <p:nvSpPr>
          <p:cNvPr id="48134" name="Text Box 8"/>
          <p:cNvSpPr txBox="1">
            <a:spLocks noChangeArrowheads="1"/>
          </p:cNvSpPr>
          <p:nvPr/>
        </p:nvSpPr>
        <p:spPr bwMode="auto">
          <a:xfrm>
            <a:off x="3059113" y="5175250"/>
            <a:ext cx="15843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sz="4000" b="1">
                <a:solidFill>
                  <a:srgbClr val="A50021"/>
                </a:solidFill>
                <a:latin typeface="Monotype Corsiva" charset="0"/>
              </a:rPr>
              <a:t>Fin</a:t>
            </a:r>
          </a:p>
        </p:txBody>
      </p:sp>
      <p:sp>
        <p:nvSpPr>
          <p:cNvPr id="48135" name="Text Box 9"/>
          <p:cNvSpPr txBox="1">
            <a:spLocks noChangeArrowheads="1"/>
          </p:cNvSpPr>
          <p:nvPr/>
        </p:nvSpPr>
        <p:spPr bwMode="auto">
          <a:xfrm>
            <a:off x="649288" y="4076700"/>
            <a:ext cx="36353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solidFill>
                  <a:srgbClr val="A50021"/>
                </a:solidFill>
                <a:latin typeface="Monotype Corsiva" charset="0"/>
              </a:rPr>
              <a:t>Pero queda una pregunta, ¿dónde está el capitán francés?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Marcador de número de diapositiva 7"/>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404F1D6-B53F-7D40-B9E5-6B547D5A3420}" type="slidenum">
              <a:rPr lang="es-ES" sz="1400"/>
              <a:pPr eaLnBrk="1" hangingPunct="1"/>
              <a:t>4</a:t>
            </a:fld>
            <a:endParaRPr lang="es-ES" sz="1400"/>
          </a:p>
        </p:txBody>
      </p:sp>
      <p:sp>
        <p:nvSpPr>
          <p:cNvPr id="20482" name="Rectangle 2"/>
          <p:cNvSpPr>
            <a:spLocks noGrp="1" noChangeArrowheads="1"/>
          </p:cNvSpPr>
          <p:nvPr>
            <p:ph type="title"/>
          </p:nvPr>
        </p:nvSpPr>
        <p:spPr/>
        <p:txBody>
          <a:bodyPr/>
          <a:lstStyle/>
          <a:p>
            <a:pPr eaLnBrk="1" hangingPunct="1"/>
            <a:r>
              <a:rPr lang="es-ES">
                <a:latin typeface="Arial" charset="0"/>
              </a:rPr>
              <a:t>Introducción</a:t>
            </a:r>
          </a:p>
        </p:txBody>
      </p:sp>
      <p:sp>
        <p:nvSpPr>
          <p:cNvPr id="20483" name="Rectangle 3"/>
          <p:cNvSpPr>
            <a:spLocks noGrp="1" noChangeArrowheads="1"/>
          </p:cNvSpPr>
          <p:nvPr>
            <p:ph type="body" sz="half" idx="1"/>
          </p:nvPr>
        </p:nvSpPr>
        <p:spPr>
          <a:xfrm>
            <a:off x="611188" y="3141663"/>
            <a:ext cx="4537075" cy="3240087"/>
          </a:xfrm>
        </p:spPr>
        <p:txBody>
          <a:bodyPr/>
          <a:lstStyle/>
          <a:p>
            <a:pPr eaLnBrk="1" hangingPunct="1"/>
            <a:r>
              <a:rPr lang="es-ES" sz="2400">
                <a:latin typeface="Arial" charset="0"/>
              </a:rPr>
              <a:t>Película de acción </a:t>
            </a:r>
          </a:p>
          <a:p>
            <a:pPr eaLnBrk="1" hangingPunct="1"/>
            <a:r>
              <a:rPr lang="es-ES" sz="2400">
                <a:latin typeface="Arial" charset="0"/>
              </a:rPr>
              <a:t>Utiliza recursos de óptica</a:t>
            </a:r>
          </a:p>
          <a:p>
            <a:pPr eaLnBrk="1" hangingPunct="1"/>
            <a:r>
              <a:rPr lang="es-ES" sz="2400">
                <a:latin typeface="Arial" charset="0"/>
              </a:rPr>
              <a:t>Contenido:</a:t>
            </a:r>
          </a:p>
          <a:p>
            <a:pPr lvl="1" eaLnBrk="1" hangingPunct="1"/>
            <a:r>
              <a:rPr lang="es-ES" sz="2000">
                <a:latin typeface="Arial" charset="0"/>
                <a:ea typeface="ＭＳ Ｐゴシック" charset="0"/>
              </a:rPr>
              <a:t>Reflexión especular</a:t>
            </a:r>
          </a:p>
          <a:p>
            <a:pPr lvl="1" eaLnBrk="1" hangingPunct="1"/>
            <a:r>
              <a:rPr lang="es-ES" sz="2000">
                <a:latin typeface="Arial" charset="0"/>
                <a:ea typeface="ＭＳ Ｐゴシック" charset="0"/>
              </a:rPr>
              <a:t>Refracción en superficie plana</a:t>
            </a:r>
          </a:p>
          <a:p>
            <a:pPr lvl="1" eaLnBrk="1" hangingPunct="1"/>
            <a:r>
              <a:rPr lang="es-ES" sz="2000">
                <a:latin typeface="Arial" charset="0"/>
                <a:ea typeface="ＭＳ Ｐゴシック" charset="0"/>
              </a:rPr>
              <a:t>Lente convergente, lupa</a:t>
            </a:r>
          </a:p>
          <a:p>
            <a:pPr lvl="1" eaLnBrk="1" hangingPunct="1"/>
            <a:r>
              <a:rPr lang="es-ES" sz="2000">
                <a:latin typeface="Arial" charset="0"/>
                <a:ea typeface="ＭＳ Ｐゴシック" charset="0"/>
              </a:rPr>
              <a:t>Anteojos, catalejos, sextantes</a:t>
            </a:r>
          </a:p>
          <a:p>
            <a:pPr lvl="1" eaLnBrk="1" hangingPunct="1"/>
            <a:r>
              <a:rPr lang="es-ES" sz="2000">
                <a:latin typeface="Arial" charset="0"/>
                <a:ea typeface="ＭＳ Ｐゴシック" charset="0"/>
              </a:rPr>
              <a:t>Diafragmas, aberraciones, etc.</a:t>
            </a:r>
          </a:p>
        </p:txBody>
      </p:sp>
      <p:pic>
        <p:nvPicPr>
          <p:cNvPr id="20484" name="Picture 8" descr="Jack con catalejo"/>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5076825" y="1627188"/>
            <a:ext cx="3886200" cy="3673475"/>
          </a:xfrm>
          <a:noFill/>
          <a:ln w="19050">
            <a:solidFill>
              <a:srgbClr val="993300"/>
            </a:solidFill>
            <a:miter lim="800000"/>
            <a:headEnd/>
            <a:tailEnd/>
          </a:ln>
        </p:spPr>
      </p:pic>
      <p:sp>
        <p:nvSpPr>
          <p:cNvPr id="20485" name="Text Box 6"/>
          <p:cNvSpPr txBox="1">
            <a:spLocks noChangeArrowheads="1"/>
          </p:cNvSpPr>
          <p:nvPr/>
        </p:nvSpPr>
        <p:spPr bwMode="auto">
          <a:xfrm>
            <a:off x="5940425" y="5373688"/>
            <a:ext cx="2447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es-ES">
                <a:solidFill>
                  <a:srgbClr val="A50021"/>
                </a:solidFill>
                <a:latin typeface="Monotype Corsiva" charset="0"/>
              </a:rPr>
              <a:t>Capitán Jack Aubrey</a:t>
            </a:r>
          </a:p>
        </p:txBody>
      </p:sp>
      <p:pic>
        <p:nvPicPr>
          <p:cNvPr id="20486" name="Picture 10" descr="Portada Barco"/>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152400" y="144463"/>
            <a:ext cx="2043113" cy="2852737"/>
          </a:xfrm>
          <a:noFill/>
          <a:ln w="19050">
            <a:solidFill>
              <a:srgbClr val="993300"/>
            </a:solid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Marcador de número de diapositiva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873B6CA-A992-914F-86A2-32059E202708}" type="slidenum">
              <a:rPr lang="es-ES" sz="1400"/>
              <a:pPr eaLnBrk="1" hangingPunct="1"/>
              <a:t>5</a:t>
            </a:fld>
            <a:endParaRPr lang="es-ES" sz="1400"/>
          </a:p>
        </p:txBody>
      </p:sp>
      <p:sp>
        <p:nvSpPr>
          <p:cNvPr id="21506" name="Rectangle 2"/>
          <p:cNvSpPr>
            <a:spLocks noGrp="1" noChangeArrowheads="1"/>
          </p:cNvSpPr>
          <p:nvPr>
            <p:ph type="title"/>
          </p:nvPr>
        </p:nvSpPr>
        <p:spPr/>
        <p:txBody>
          <a:bodyPr/>
          <a:lstStyle/>
          <a:p>
            <a:pPr eaLnBrk="1" hangingPunct="1"/>
            <a:r>
              <a:rPr lang="es-ES">
                <a:latin typeface="Arial" charset="0"/>
              </a:rPr>
              <a:t>Reflexión especular</a:t>
            </a:r>
          </a:p>
        </p:txBody>
      </p:sp>
      <p:sp>
        <p:nvSpPr>
          <p:cNvPr id="21507" name="Text Box 4"/>
          <p:cNvSpPr txBox="1">
            <a:spLocks noChangeArrowheads="1"/>
          </p:cNvSpPr>
          <p:nvPr/>
        </p:nvSpPr>
        <p:spPr bwMode="auto">
          <a:xfrm>
            <a:off x="468313" y="1412875"/>
            <a:ext cx="84248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es-ES"/>
              <a:t>En la superficie ligeramente ondulada de la mar en calma…</a:t>
            </a:r>
          </a:p>
        </p:txBody>
      </p:sp>
      <p:pic>
        <p:nvPicPr>
          <p:cNvPr id="21508" name="Picture 5" descr="reflejo mar calm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1989138"/>
            <a:ext cx="9144000" cy="3949700"/>
          </a:xfrm>
          <a:noFill/>
        </p:spPr>
      </p:pic>
      <p:sp>
        <p:nvSpPr>
          <p:cNvPr id="21509" name="Text Box 7"/>
          <p:cNvSpPr txBox="1">
            <a:spLocks noChangeArrowheads="1"/>
          </p:cNvSpPr>
          <p:nvPr/>
        </p:nvSpPr>
        <p:spPr bwMode="auto">
          <a:xfrm>
            <a:off x="0" y="6021388"/>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solidFill>
                  <a:srgbClr val="A50021"/>
                </a:solidFill>
                <a:latin typeface="Monotype Corsiva" charset="0"/>
              </a:rPr>
              <a:t>En el ecuador el sol es abrasador y ni una pizca de viento mueve las velas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Marcador de número de diapositiva 8"/>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37E8F48-F0D7-1A44-99A9-2DFEC641D61D}" type="slidenum">
              <a:rPr lang="es-ES" sz="1400"/>
              <a:pPr eaLnBrk="1" hangingPunct="1"/>
              <a:t>6</a:t>
            </a:fld>
            <a:endParaRPr lang="es-ES" sz="1400"/>
          </a:p>
        </p:txBody>
      </p:sp>
      <p:sp>
        <p:nvSpPr>
          <p:cNvPr id="22530" name="Rectangle 2"/>
          <p:cNvSpPr>
            <a:spLocks noGrp="1" noChangeArrowheads="1"/>
          </p:cNvSpPr>
          <p:nvPr>
            <p:ph type="title" sz="quarter"/>
          </p:nvPr>
        </p:nvSpPr>
        <p:spPr/>
        <p:txBody>
          <a:bodyPr/>
          <a:lstStyle/>
          <a:p>
            <a:pPr eaLnBrk="1" hangingPunct="1"/>
            <a:r>
              <a:rPr lang="es-ES">
                <a:latin typeface="Arial" charset="0"/>
              </a:rPr>
              <a:t>Reflexión especular</a:t>
            </a:r>
          </a:p>
        </p:txBody>
      </p:sp>
      <p:pic>
        <p:nvPicPr>
          <p:cNvPr id="22531" name="Picture 7" descr="reflejo en aguabarril1"/>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36513" y="1341438"/>
            <a:ext cx="3465512" cy="1936750"/>
          </a:xfrm>
          <a:noFill/>
          <a:ln w="25400">
            <a:solidFill>
              <a:srgbClr val="FFCC00"/>
            </a:solidFill>
            <a:miter lim="800000"/>
            <a:headEnd/>
            <a:tailEnd/>
          </a:ln>
        </p:spPr>
      </p:pic>
      <p:pic>
        <p:nvPicPr>
          <p:cNvPr id="22532" name="Picture 9" descr="reflejo en aguabarril2"/>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2987675" y="1916113"/>
            <a:ext cx="3462338" cy="1935162"/>
          </a:xfrm>
          <a:noFill/>
          <a:ln w="25400">
            <a:solidFill>
              <a:srgbClr val="FFCC00"/>
            </a:solidFill>
            <a:miter lim="800000"/>
            <a:headEnd/>
            <a:tailEnd/>
          </a:ln>
        </p:spPr>
      </p:pic>
      <p:pic>
        <p:nvPicPr>
          <p:cNvPr id="22533" name="Picture 11" descr="reflejo en aguabarril3"/>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5643563" y="2852738"/>
            <a:ext cx="3465512" cy="1936750"/>
          </a:xfrm>
          <a:noFill/>
          <a:ln w="25400">
            <a:solidFill>
              <a:srgbClr val="FFCC00"/>
            </a:solidFill>
            <a:miter lim="800000"/>
            <a:headEnd/>
            <a:tailEnd/>
          </a:ln>
        </p:spPr>
      </p:pic>
      <p:sp>
        <p:nvSpPr>
          <p:cNvPr id="22534" name="Text Box 3"/>
          <p:cNvSpPr txBox="1">
            <a:spLocks noChangeArrowheads="1"/>
          </p:cNvSpPr>
          <p:nvPr/>
        </p:nvSpPr>
        <p:spPr bwMode="auto">
          <a:xfrm>
            <a:off x="4500563" y="1238250"/>
            <a:ext cx="43926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spcBef>
                <a:spcPct val="50000"/>
              </a:spcBef>
            </a:pPr>
            <a:r>
              <a:rPr lang="es-ES"/>
              <a:t>En la superficie plana del agua de un barril</a:t>
            </a:r>
          </a:p>
        </p:txBody>
      </p:sp>
      <p:pic>
        <p:nvPicPr>
          <p:cNvPr id="22535" name="Picture 13" descr="reflejo en aguabarril4"/>
          <p:cNvPicPr>
            <a:picLocks noGrp="1" noChangeAspect="1" noChangeArrowheads="1"/>
          </p:cNvPicPr>
          <p:nvPr>
            <p:ph sz="quarter" idx="4"/>
          </p:nvPr>
        </p:nvPicPr>
        <p:blipFill>
          <a:blip r:embed="rId5">
            <a:extLst>
              <a:ext uri="{28A0092B-C50C-407E-A947-70E740481C1C}">
                <a14:useLocalDpi xmlns:a14="http://schemas.microsoft.com/office/drawing/2010/main" val="0"/>
              </a:ext>
            </a:extLst>
          </a:blip>
          <a:srcRect/>
          <a:stretch>
            <a:fillRect/>
          </a:stretch>
        </p:blipFill>
        <p:spPr>
          <a:xfrm>
            <a:off x="26988" y="4365625"/>
            <a:ext cx="3465512" cy="1936750"/>
          </a:xfrm>
          <a:noFill/>
          <a:ln w="25400">
            <a:solidFill>
              <a:srgbClr val="FFCC00"/>
            </a:solidFill>
            <a:miter lim="800000"/>
            <a:headEnd/>
            <a:tailEnd/>
          </a:ln>
        </p:spPr>
      </p:pic>
      <p:pic>
        <p:nvPicPr>
          <p:cNvPr id="22536" name="Picture 15" descr="reflejo en aguabarril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41688" y="4884738"/>
            <a:ext cx="3462337" cy="1935162"/>
          </a:xfrm>
          <a:prstGeom prst="rect">
            <a:avLst/>
          </a:prstGeom>
          <a:noFill/>
          <a:ln w="25400">
            <a:solidFill>
              <a:srgbClr val="FFCC00"/>
            </a:solidFill>
            <a:miter lim="800000"/>
            <a:headEnd/>
            <a:tailEnd/>
          </a:ln>
          <a:extLst>
            <a:ext uri="{909E8E84-426E-40dd-AFC4-6F175D3DCCD1}">
              <a14:hiddenFill xmlns:a14="http://schemas.microsoft.com/office/drawing/2010/main">
                <a:solidFill>
                  <a:srgbClr val="FFFFFF"/>
                </a:solidFill>
              </a14:hiddenFill>
            </a:ext>
          </a:extLst>
        </p:spPr>
      </p:pic>
      <p:sp>
        <p:nvSpPr>
          <p:cNvPr id="22537" name="Text Box 16"/>
          <p:cNvSpPr txBox="1">
            <a:spLocks noChangeArrowheads="1"/>
          </p:cNvSpPr>
          <p:nvPr/>
        </p:nvSpPr>
        <p:spPr bwMode="auto">
          <a:xfrm>
            <a:off x="1331913" y="3429000"/>
            <a:ext cx="5032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sz="1800"/>
              <a:t>1</a:t>
            </a:r>
          </a:p>
        </p:txBody>
      </p:sp>
      <p:sp>
        <p:nvSpPr>
          <p:cNvPr id="22538" name="Text Box 17"/>
          <p:cNvSpPr txBox="1">
            <a:spLocks noChangeArrowheads="1"/>
          </p:cNvSpPr>
          <p:nvPr/>
        </p:nvSpPr>
        <p:spPr bwMode="auto">
          <a:xfrm>
            <a:off x="1476375" y="6337300"/>
            <a:ext cx="5032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sz="1800"/>
              <a:t>4</a:t>
            </a:r>
          </a:p>
        </p:txBody>
      </p:sp>
      <p:sp>
        <p:nvSpPr>
          <p:cNvPr id="22539" name="Text Box 18"/>
          <p:cNvSpPr txBox="1">
            <a:spLocks noChangeArrowheads="1"/>
          </p:cNvSpPr>
          <p:nvPr/>
        </p:nvSpPr>
        <p:spPr bwMode="auto">
          <a:xfrm>
            <a:off x="6948488" y="6337300"/>
            <a:ext cx="5032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sz="1800"/>
              <a:t>5</a:t>
            </a:r>
          </a:p>
        </p:txBody>
      </p:sp>
      <p:sp>
        <p:nvSpPr>
          <p:cNvPr id="22540" name="Text Box 19"/>
          <p:cNvSpPr txBox="1">
            <a:spLocks noChangeArrowheads="1"/>
          </p:cNvSpPr>
          <p:nvPr/>
        </p:nvSpPr>
        <p:spPr bwMode="auto">
          <a:xfrm>
            <a:off x="7524750" y="4941888"/>
            <a:ext cx="5032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sz="1800"/>
              <a:t>3</a:t>
            </a:r>
          </a:p>
        </p:txBody>
      </p:sp>
      <p:sp>
        <p:nvSpPr>
          <p:cNvPr id="22541" name="Text Box 20"/>
          <p:cNvSpPr txBox="1">
            <a:spLocks noChangeArrowheads="1"/>
          </p:cNvSpPr>
          <p:nvPr/>
        </p:nvSpPr>
        <p:spPr bwMode="auto">
          <a:xfrm>
            <a:off x="4211638" y="3933825"/>
            <a:ext cx="5032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sz="1800"/>
              <a:t>2</a:t>
            </a:r>
          </a:p>
        </p:txBody>
      </p:sp>
      <p:sp>
        <p:nvSpPr>
          <p:cNvPr id="22542" name="Text Box 21"/>
          <p:cNvSpPr txBox="1">
            <a:spLocks noChangeArrowheads="1"/>
          </p:cNvSpPr>
          <p:nvPr/>
        </p:nvSpPr>
        <p:spPr bwMode="auto">
          <a:xfrm>
            <a:off x="6804025" y="5373688"/>
            <a:ext cx="24479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es-ES">
                <a:solidFill>
                  <a:srgbClr val="A50021"/>
                </a:solidFill>
                <a:latin typeface="Monotype Corsiva" charset="0"/>
              </a:rPr>
              <a:t>Mr. Hollom lleva consigo la fatalidad</a:t>
            </a: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Marcador de número de diapositiva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305F04E-4182-7645-857D-B6E4246ADC9E}" type="slidenum">
              <a:rPr lang="es-ES" sz="1400"/>
              <a:pPr eaLnBrk="1" hangingPunct="1"/>
              <a:t>7</a:t>
            </a:fld>
            <a:endParaRPr lang="es-ES" sz="1400"/>
          </a:p>
        </p:txBody>
      </p:sp>
      <p:sp>
        <p:nvSpPr>
          <p:cNvPr id="23554" name="Rectangle 2"/>
          <p:cNvSpPr>
            <a:spLocks noGrp="1" noChangeArrowheads="1"/>
          </p:cNvSpPr>
          <p:nvPr>
            <p:ph type="title"/>
          </p:nvPr>
        </p:nvSpPr>
        <p:spPr/>
        <p:txBody>
          <a:bodyPr/>
          <a:lstStyle/>
          <a:p>
            <a:pPr eaLnBrk="1" hangingPunct="1"/>
            <a:r>
              <a:rPr lang="es-ES">
                <a:latin typeface="Arial" charset="0"/>
              </a:rPr>
              <a:t>Reflexión especular</a:t>
            </a:r>
          </a:p>
        </p:txBody>
      </p:sp>
      <p:sp>
        <p:nvSpPr>
          <p:cNvPr id="23555" name="Text Box 3"/>
          <p:cNvSpPr txBox="1">
            <a:spLocks noChangeArrowheads="1"/>
          </p:cNvSpPr>
          <p:nvPr/>
        </p:nvSpPr>
        <p:spPr bwMode="auto">
          <a:xfrm>
            <a:off x="468313" y="1341438"/>
            <a:ext cx="3095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es-ES"/>
              <a:t>En un espejo plano</a:t>
            </a:r>
          </a:p>
        </p:txBody>
      </p:sp>
      <p:pic>
        <p:nvPicPr>
          <p:cNvPr id="23556" name="Picture 5" descr="reflejo operacion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5463" y="1217613"/>
            <a:ext cx="4752975" cy="199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6" descr="reflejo operacion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3319463"/>
            <a:ext cx="4462463" cy="291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8" descr="reflejo operacion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2800" y="3319463"/>
            <a:ext cx="4462463" cy="291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9" name="Text Box 9"/>
          <p:cNvSpPr txBox="1">
            <a:spLocks noChangeArrowheads="1"/>
          </p:cNvSpPr>
          <p:nvPr/>
        </p:nvSpPr>
        <p:spPr bwMode="auto">
          <a:xfrm>
            <a:off x="360363" y="2025650"/>
            <a:ext cx="37798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es-ES">
                <a:solidFill>
                  <a:srgbClr val="A50021"/>
                </a:solidFill>
                <a:latin typeface="Monotype Corsiva" charset="0"/>
              </a:rPr>
              <a:t>Stephen Maturin está malherido. Decide operarse a sí mismo… mirando a través de un espejo.</a:t>
            </a:r>
          </a:p>
        </p:txBody>
      </p:sp>
      <p:sp>
        <p:nvSpPr>
          <p:cNvPr id="23560" name="Text Box 10"/>
          <p:cNvSpPr txBox="1">
            <a:spLocks noChangeArrowheads="1"/>
          </p:cNvSpPr>
          <p:nvPr/>
        </p:nvSpPr>
        <p:spPr bwMode="auto">
          <a:xfrm>
            <a:off x="755650" y="6284913"/>
            <a:ext cx="7632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es-ES">
                <a:solidFill>
                  <a:srgbClr val="A50021"/>
                </a:solidFill>
                <a:latin typeface="Monotype Corsiva" charset="0"/>
              </a:rPr>
              <a:t>Pero, ¿cómo está orientado el espejo? ¿hacia él? ¿o hacia la cámara?</a:t>
            </a:r>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Marcador de número de diapositiva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47FC268-8284-EE4C-8C63-9F281522A8F7}" type="slidenum">
              <a:rPr lang="es-ES" sz="1400"/>
              <a:pPr eaLnBrk="1" hangingPunct="1"/>
              <a:t>8</a:t>
            </a:fld>
            <a:endParaRPr lang="es-ES" sz="1400"/>
          </a:p>
        </p:txBody>
      </p:sp>
      <p:pic>
        <p:nvPicPr>
          <p:cNvPr id="49155" name="Picture 6" descr="reflejo operacion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050" y="50400"/>
            <a:ext cx="4681538"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Text Box 11"/>
          <p:cNvSpPr txBox="1">
            <a:spLocks noChangeArrowheads="1"/>
          </p:cNvSpPr>
          <p:nvPr/>
        </p:nvSpPr>
        <p:spPr bwMode="auto">
          <a:xfrm>
            <a:off x="539750" y="6157168"/>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30000"/>
              </a:spcBef>
            </a:pPr>
            <a:r>
              <a:rPr lang="es-ES" sz="1600" dirty="0"/>
              <a:t>El espejo está orientado hacia la cámara, que es la que “ve” la mano reflejada. </a:t>
            </a:r>
            <a:r>
              <a:rPr lang="es-ES" sz="1600" b="1" dirty="0"/>
              <a:t>¡¡ Stephen NO está viendo lo que hace con la mano !!</a:t>
            </a:r>
          </a:p>
        </p:txBody>
      </p:sp>
      <p:grpSp>
        <p:nvGrpSpPr>
          <p:cNvPr id="4" name="Agrupar 3"/>
          <p:cNvGrpSpPr/>
          <p:nvPr/>
        </p:nvGrpSpPr>
        <p:grpSpPr>
          <a:xfrm>
            <a:off x="323850" y="3077418"/>
            <a:ext cx="8604250" cy="2797175"/>
            <a:chOff x="323850" y="3077418"/>
            <a:chExt cx="8604250" cy="2797175"/>
          </a:xfrm>
        </p:grpSpPr>
        <p:grpSp>
          <p:nvGrpSpPr>
            <p:cNvPr id="49154" name="Agrupar 78"/>
            <p:cNvGrpSpPr>
              <a:grpSpLocks/>
            </p:cNvGrpSpPr>
            <p:nvPr/>
          </p:nvGrpSpPr>
          <p:grpSpPr bwMode="auto">
            <a:xfrm rot="475354">
              <a:off x="323850" y="3077418"/>
              <a:ext cx="8604250" cy="2797175"/>
              <a:chOff x="467545" y="3607346"/>
              <a:chExt cx="8604169" cy="2796598"/>
            </a:xfrm>
          </p:grpSpPr>
          <p:pic>
            <p:nvPicPr>
              <p:cNvPr id="49158" name="Imagen 7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20690493" flipH="1">
                <a:off x="1601504" y="4802542"/>
                <a:ext cx="6402940" cy="1601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9" name="Imagen 6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900000">
                <a:off x="5149615" y="5146879"/>
                <a:ext cx="673769" cy="434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9160" name="Agrupar 52"/>
              <p:cNvGrpSpPr>
                <a:grpSpLocks/>
              </p:cNvGrpSpPr>
              <p:nvPr/>
            </p:nvGrpSpPr>
            <p:grpSpPr bwMode="auto">
              <a:xfrm rot="21120000" flipV="1">
                <a:off x="7703562" y="3607346"/>
                <a:ext cx="1368152" cy="504056"/>
                <a:chOff x="7596336" y="3356992"/>
                <a:chExt cx="1368152" cy="504056"/>
              </a:xfrm>
            </p:grpSpPr>
            <p:sp>
              <p:nvSpPr>
                <p:cNvPr id="49" name="Rectángulo redondeado 48"/>
                <p:cNvSpPr/>
                <p:nvPr/>
              </p:nvSpPr>
              <p:spPr>
                <a:xfrm>
                  <a:off x="7882105" y="3356475"/>
                  <a:ext cx="649282" cy="433298"/>
                </a:xfrm>
                <a:prstGeom prst="roundRect">
                  <a:avLst/>
                </a:prstGeom>
                <a:solidFill>
                  <a:schemeClr val="tx2">
                    <a:lumMod val="65000"/>
                    <a:lumOff val="3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50" name="Rectángulo redondeado 49"/>
                <p:cNvSpPr/>
                <p:nvPr/>
              </p:nvSpPr>
              <p:spPr>
                <a:xfrm>
                  <a:off x="7594782" y="3445989"/>
                  <a:ext cx="287334" cy="271406"/>
                </a:xfrm>
                <a:prstGeom prst="round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cxnSp>
              <p:nvCxnSpPr>
                <p:cNvPr id="52" name="Conector curvado 51"/>
                <p:cNvCxnSpPr>
                  <a:stCxn id="49" idx="3"/>
                </p:cNvCxnSpPr>
                <p:nvPr/>
              </p:nvCxnSpPr>
              <p:spPr>
                <a:xfrm>
                  <a:off x="8529994" y="3573188"/>
                  <a:ext cx="431796" cy="288865"/>
                </a:xfrm>
                <a:prstGeom prst="curvedConnector3">
                  <a:avLst/>
                </a:prstGeom>
                <a:ln>
                  <a:solidFill>
                    <a:schemeClr val="tx2">
                      <a:lumMod val="75000"/>
                      <a:lumOff val="25000"/>
                    </a:schemeClr>
                  </a:solidFill>
                </a:ln>
              </p:spPr>
              <p:style>
                <a:lnRef idx="2">
                  <a:schemeClr val="accent1"/>
                </a:lnRef>
                <a:fillRef idx="0">
                  <a:schemeClr val="accent1"/>
                </a:fillRef>
                <a:effectRef idx="1">
                  <a:schemeClr val="accent1"/>
                </a:effectRef>
                <a:fontRef idx="minor">
                  <a:schemeClr val="tx1"/>
                </a:fontRef>
              </p:style>
            </p:cxnSp>
          </p:grpSp>
          <p:sp>
            <p:nvSpPr>
              <p:cNvPr id="49161" name="Line 4"/>
              <p:cNvSpPr>
                <a:spLocks noChangeShapeType="1"/>
              </p:cNvSpPr>
              <p:nvPr/>
            </p:nvSpPr>
            <p:spPr bwMode="auto">
              <a:xfrm flipV="1">
                <a:off x="467545" y="4798580"/>
                <a:ext cx="4320479" cy="0"/>
              </a:xfrm>
              <a:prstGeom prst="line">
                <a:avLst/>
              </a:prstGeom>
              <a:noFill/>
              <a:ln w="19050">
                <a:solidFill>
                  <a:srgbClr val="000000"/>
                </a:solidFill>
                <a:prstDash val="lgDashDot"/>
                <a:round/>
                <a:headEnd/>
                <a:tailEnd/>
              </a:ln>
              <a:extLst>
                <a:ext uri="{909E8E84-426E-40dd-AFC4-6F175D3DCCD1}">
                  <a14:hiddenFill xmlns:a14="http://schemas.microsoft.com/office/drawing/2010/main">
                    <a:noFill/>
                  </a14:hiddenFill>
                </a:ext>
              </a:extLst>
            </p:spPr>
            <p:txBody>
              <a:bodyPr/>
              <a:lstStyle/>
              <a:p>
                <a:endParaRPr lang="es-ES"/>
              </a:p>
            </p:txBody>
          </p:sp>
          <p:grpSp>
            <p:nvGrpSpPr>
              <p:cNvPr id="49162" name="Agrupar 1"/>
              <p:cNvGrpSpPr>
                <a:grpSpLocks/>
              </p:cNvGrpSpPr>
              <p:nvPr/>
            </p:nvGrpSpPr>
            <p:grpSpPr bwMode="auto">
              <a:xfrm rot="16200000" flipV="1">
                <a:off x="177106" y="4765691"/>
                <a:ext cx="1080653" cy="67730"/>
                <a:chOff x="2356033" y="4437112"/>
                <a:chExt cx="1080653" cy="67730"/>
              </a:xfrm>
            </p:grpSpPr>
            <p:sp>
              <p:nvSpPr>
                <p:cNvPr id="49167" name="Line 27"/>
                <p:cNvSpPr>
                  <a:spLocks noChangeShapeType="1"/>
                </p:cNvSpPr>
                <p:nvPr/>
              </p:nvSpPr>
              <p:spPr bwMode="auto">
                <a:xfrm flipH="1" flipV="1">
                  <a:off x="2356033" y="4437112"/>
                  <a:ext cx="1080000"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38" name="Line 27"/>
                <p:cNvSpPr>
                  <a:spLocks noChangeShapeType="1"/>
                </p:cNvSpPr>
                <p:nvPr/>
              </p:nvSpPr>
              <p:spPr bwMode="auto">
                <a:xfrm flipH="1" flipV="1">
                  <a:off x="2357565" y="4505941"/>
                  <a:ext cx="1080864" cy="0"/>
                </a:xfrm>
                <a:prstGeom prst="line">
                  <a:avLst/>
                </a:prstGeom>
                <a:noFill/>
                <a:ln w="114300" cmpd="sng">
                  <a:solidFill>
                    <a:schemeClr val="bg1">
                      <a:lumMod val="65000"/>
                    </a:schemeClr>
                  </a:solidFill>
                  <a:prstDash val="solid"/>
                  <a:round/>
                  <a:headEnd/>
                  <a:tailEnd/>
                </a:ln>
                <a:extLst>
                  <a:ext uri="{909E8E84-426E-40dd-AFC4-6F175D3DCCD1}">
                    <a14:hiddenFill xmlns:a14="http://schemas.microsoft.com/office/drawing/2010/main">
                      <a:noFill/>
                    </a14:hiddenFill>
                  </a:ext>
                </a:extLst>
              </p:spPr>
              <p:txBody>
                <a:bodyPr/>
                <a:lstStyle/>
                <a:p>
                  <a:pPr>
                    <a:defRPr/>
                  </a:pPr>
                  <a:endParaRPr lang="es-ES"/>
                </a:p>
              </p:txBody>
            </p:sp>
          </p:grpSp>
          <p:sp>
            <p:nvSpPr>
              <p:cNvPr id="49163" name="Line 19"/>
              <p:cNvSpPr>
                <a:spLocks noChangeShapeType="1"/>
              </p:cNvSpPr>
              <p:nvPr/>
            </p:nvSpPr>
            <p:spPr bwMode="auto">
              <a:xfrm rot="239143" flipH="1">
                <a:off x="784601" y="4420898"/>
                <a:ext cx="5882538" cy="573906"/>
              </a:xfrm>
              <a:prstGeom prst="line">
                <a:avLst/>
              </a:prstGeom>
              <a:noFill/>
              <a:ln w="19050">
                <a:solidFill>
                  <a:srgbClr val="FF6600"/>
                </a:solidFill>
                <a:prstDash val="solid"/>
                <a:round/>
                <a:headEnd type="stealth" w="med" len="lg"/>
                <a:tailEnd/>
              </a:ln>
              <a:extLst>
                <a:ext uri="{909E8E84-426E-40dd-AFC4-6F175D3DCCD1}">
                  <a14:hiddenFill xmlns:a14="http://schemas.microsoft.com/office/drawing/2010/main">
                    <a:noFill/>
                  </a14:hiddenFill>
                </a:ext>
              </a:extLst>
            </p:spPr>
            <p:txBody>
              <a:bodyPr/>
              <a:lstStyle/>
              <a:p>
                <a:endParaRPr lang="es-ES"/>
              </a:p>
            </p:txBody>
          </p:sp>
          <p:sp>
            <p:nvSpPr>
              <p:cNvPr id="49164" name="Line 19"/>
              <p:cNvSpPr>
                <a:spLocks noChangeShapeType="1"/>
              </p:cNvSpPr>
              <p:nvPr/>
            </p:nvSpPr>
            <p:spPr bwMode="auto">
              <a:xfrm rot="21360857" flipH="1">
                <a:off x="751666" y="4245737"/>
                <a:ext cx="6935504" cy="300394"/>
              </a:xfrm>
              <a:prstGeom prst="line">
                <a:avLst/>
              </a:prstGeom>
              <a:noFill/>
              <a:ln w="19050">
                <a:solidFill>
                  <a:schemeClr val="tx1"/>
                </a:solidFill>
                <a:round/>
                <a:headEnd type="stealth" w="med" len="lg"/>
                <a:tailEnd/>
              </a:ln>
              <a:extLst>
                <a:ext uri="{909E8E84-426E-40dd-AFC4-6F175D3DCCD1}">
                  <a14:hiddenFill xmlns:a14="http://schemas.microsoft.com/office/drawing/2010/main">
                    <a:noFill/>
                  </a14:hiddenFill>
                </a:ext>
              </a:extLst>
            </p:spPr>
            <p:txBody>
              <a:bodyPr/>
              <a:lstStyle/>
              <a:p>
                <a:endParaRPr lang="es-ES"/>
              </a:p>
            </p:txBody>
          </p:sp>
          <p:sp>
            <p:nvSpPr>
              <p:cNvPr id="49165" name="Line 19"/>
              <p:cNvSpPr>
                <a:spLocks noChangeShapeType="1"/>
              </p:cNvSpPr>
              <p:nvPr/>
            </p:nvSpPr>
            <p:spPr bwMode="auto">
              <a:xfrm rot="-239143" flipH="1" flipV="1">
                <a:off x="762676" y="4608774"/>
                <a:ext cx="5593577" cy="545714"/>
              </a:xfrm>
              <a:prstGeom prst="line">
                <a:avLst/>
              </a:prstGeom>
              <a:noFill/>
              <a:ln w="19050">
                <a:solidFill>
                  <a:srgbClr val="FF6600"/>
                </a:solidFill>
                <a:prstDash val="solid"/>
                <a:round/>
                <a:headEnd type="none" w="lg" len="lg"/>
                <a:tailEnd/>
              </a:ln>
              <a:extLst>
                <a:ext uri="{909E8E84-426E-40dd-AFC4-6F175D3DCCD1}">
                  <a14:hiddenFill xmlns:a14="http://schemas.microsoft.com/office/drawing/2010/main">
                    <a:noFill/>
                  </a14:hiddenFill>
                </a:ext>
              </a:extLst>
            </p:spPr>
            <p:txBody>
              <a:bodyPr/>
              <a:lstStyle/>
              <a:p>
                <a:endParaRPr lang="es-ES"/>
              </a:p>
            </p:txBody>
          </p:sp>
          <p:sp>
            <p:nvSpPr>
              <p:cNvPr id="49166" name="Line 19"/>
              <p:cNvSpPr>
                <a:spLocks noChangeShapeType="1"/>
              </p:cNvSpPr>
              <p:nvPr/>
            </p:nvSpPr>
            <p:spPr bwMode="auto">
              <a:xfrm rot="239143" flipH="1" flipV="1">
                <a:off x="732842" y="4971359"/>
                <a:ext cx="4722720" cy="22463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s-ES"/>
              </a:p>
            </p:txBody>
          </p:sp>
        </p:grpSp>
        <p:sp>
          <p:nvSpPr>
            <p:cNvPr id="3" name="Arco 2"/>
            <p:cNvSpPr/>
            <p:nvPr/>
          </p:nvSpPr>
          <p:spPr>
            <a:xfrm rot="928169">
              <a:off x="2482071" y="3648970"/>
              <a:ext cx="360040" cy="576064"/>
            </a:xfrm>
            <a:prstGeom prst="arc">
              <a:avLst>
                <a:gd name="adj1" fmla="val 17917017"/>
                <a:gd name="adj2" fmla="val 938985"/>
              </a:avLst>
            </a:prstGeom>
            <a:ln w="15875">
              <a:solidFill>
                <a:schemeClr val="tx1"/>
              </a:solidFill>
              <a:headEnd type="triangle"/>
              <a:tailEnd type="triangle"/>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23" name="Arco 22"/>
            <p:cNvSpPr/>
            <p:nvPr/>
          </p:nvSpPr>
          <p:spPr>
            <a:xfrm rot="1315136">
              <a:off x="2439772" y="3879852"/>
              <a:ext cx="360040" cy="576064"/>
            </a:xfrm>
            <a:prstGeom prst="arc">
              <a:avLst>
                <a:gd name="adj1" fmla="val 17917017"/>
                <a:gd name="adj2" fmla="val 938985"/>
              </a:avLst>
            </a:prstGeom>
            <a:ln w="15875">
              <a:solidFill>
                <a:schemeClr val="tx1"/>
              </a:solidFill>
              <a:headEnd type="triangle"/>
              <a:tailEnd type="triangle"/>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24" name="Arco 23"/>
            <p:cNvSpPr/>
            <p:nvPr/>
          </p:nvSpPr>
          <p:spPr>
            <a:xfrm rot="820838">
              <a:off x="4090444" y="3962816"/>
              <a:ext cx="360040" cy="576064"/>
            </a:xfrm>
            <a:prstGeom prst="arc">
              <a:avLst>
                <a:gd name="adj1" fmla="val 20787065"/>
                <a:gd name="adj2" fmla="val 938985"/>
              </a:avLst>
            </a:prstGeom>
            <a:ln w="15875">
              <a:solidFill>
                <a:srgbClr val="FF6600"/>
              </a:solidFill>
              <a:headEnd type="none"/>
              <a:tailEnd type="none"/>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25" name="Arco 24"/>
            <p:cNvSpPr/>
            <p:nvPr/>
          </p:nvSpPr>
          <p:spPr>
            <a:xfrm rot="345840">
              <a:off x="4104494" y="3874517"/>
              <a:ext cx="360040" cy="576064"/>
            </a:xfrm>
            <a:prstGeom prst="arc">
              <a:avLst>
                <a:gd name="adj1" fmla="val 20787065"/>
                <a:gd name="adj2" fmla="val 938985"/>
              </a:avLst>
            </a:prstGeom>
            <a:ln w="15875">
              <a:solidFill>
                <a:srgbClr val="FF6600"/>
              </a:solidFill>
              <a:headEnd type="none"/>
              <a:tailEnd type="none"/>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grpSp>
      <p:sp>
        <p:nvSpPr>
          <p:cNvPr id="26" name="Text Box 11"/>
          <p:cNvSpPr txBox="1">
            <a:spLocks noChangeArrowheads="1"/>
          </p:cNvSpPr>
          <p:nvPr/>
        </p:nvSpPr>
        <p:spPr bwMode="auto">
          <a:xfrm>
            <a:off x="2339752" y="3124893"/>
            <a:ext cx="4104456"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30000"/>
              </a:spcBef>
            </a:pPr>
            <a:r>
              <a:rPr lang="es-ES" sz="1600" b="1" dirty="0" smtClean="0"/>
              <a:t>Ley de la reflexión</a:t>
            </a:r>
            <a:r>
              <a:rPr lang="es-ES" sz="1600" dirty="0" smtClean="0"/>
              <a:t>: ángulos iguales respecto a la recta perpendicular al espejo</a:t>
            </a:r>
            <a:endParaRPr lang="es-ES" sz="1600" b="1" dirty="0"/>
          </a:p>
        </p:txBody>
      </p:sp>
      <p:sp>
        <p:nvSpPr>
          <p:cNvPr id="49157" name="Text Box 10"/>
          <p:cNvSpPr txBox="1">
            <a:spLocks noChangeArrowheads="1"/>
          </p:cNvSpPr>
          <p:nvPr/>
        </p:nvSpPr>
        <p:spPr bwMode="auto">
          <a:xfrm>
            <a:off x="468313" y="5780930"/>
            <a:ext cx="7632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es-ES" dirty="0">
                <a:solidFill>
                  <a:srgbClr val="A50021"/>
                </a:solidFill>
                <a:latin typeface="Monotype Corsiva" charset="0"/>
              </a:rPr>
              <a:t>Pero, ¿cómo está orientado el espejo? ¿hacia él? ¿o hacia la cámara?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Marcador de número de diapositiva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DCF6C5D-74DA-9C4F-9C14-7DE1925A9E36}" type="slidenum">
              <a:rPr lang="es-ES" sz="1400"/>
              <a:pPr eaLnBrk="1" hangingPunct="1"/>
              <a:t>9</a:t>
            </a:fld>
            <a:endParaRPr lang="es-ES" sz="1400"/>
          </a:p>
        </p:txBody>
      </p:sp>
      <p:sp>
        <p:nvSpPr>
          <p:cNvPr id="24578" name="Rectangle 2"/>
          <p:cNvSpPr>
            <a:spLocks noGrp="1" noChangeArrowheads="1"/>
          </p:cNvSpPr>
          <p:nvPr>
            <p:ph type="title"/>
          </p:nvPr>
        </p:nvSpPr>
        <p:spPr/>
        <p:txBody>
          <a:bodyPr/>
          <a:lstStyle/>
          <a:p>
            <a:pPr eaLnBrk="1" hangingPunct="1"/>
            <a:r>
              <a:rPr lang="es-ES">
                <a:latin typeface="Arial" charset="0"/>
              </a:rPr>
              <a:t>Refracción en superficie plana</a:t>
            </a:r>
          </a:p>
        </p:txBody>
      </p:sp>
      <p:pic>
        <p:nvPicPr>
          <p:cNvPr id="24579" name="Picture 4" descr="bucear vist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775" y="1268413"/>
            <a:ext cx="6264275" cy="251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Picture 5" descr="buce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3500438"/>
            <a:ext cx="3743325" cy="329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Text Box 6"/>
          <p:cNvSpPr txBox="1">
            <a:spLocks noChangeArrowheads="1"/>
          </p:cNvSpPr>
          <p:nvPr/>
        </p:nvSpPr>
        <p:spPr bwMode="auto">
          <a:xfrm>
            <a:off x="4067175" y="3933825"/>
            <a:ext cx="46815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t>Lámina plana para la observación del fondo marino</a:t>
            </a:r>
          </a:p>
        </p:txBody>
      </p:sp>
      <p:sp>
        <p:nvSpPr>
          <p:cNvPr id="24582" name="Text Box 7"/>
          <p:cNvSpPr txBox="1">
            <a:spLocks noChangeArrowheads="1"/>
          </p:cNvSpPr>
          <p:nvPr/>
        </p:nvSpPr>
        <p:spPr bwMode="auto">
          <a:xfrm>
            <a:off x="3851275" y="5337175"/>
            <a:ext cx="51847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s-ES">
                <a:solidFill>
                  <a:srgbClr val="A50021"/>
                </a:solidFill>
                <a:latin typeface="Monotype Corsiva" charset="0"/>
              </a:rPr>
              <a:t>Una simple caja, con un vidrio en el  fondo y abierta en el otro extremo, permite al doctor Maturin ver los peces con claridad</a:t>
            </a:r>
          </a:p>
        </p:txBody>
      </p:sp>
    </p:spTree>
  </p:cSld>
  <p:clrMapOvr>
    <a:masterClrMapping/>
  </p:clrMapOvr>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Ocean</Template>
  <TotalTime>1257</TotalTime>
  <Words>1381</Words>
  <Application>Microsoft Macintosh PowerPoint</Application>
  <PresentationFormat>Presentación en pantalla (4:3)</PresentationFormat>
  <Paragraphs>263</Paragraphs>
  <Slides>39</Slides>
  <Notes>10</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39</vt:i4>
      </vt:variant>
    </vt:vector>
  </HeadingPairs>
  <TitlesOfParts>
    <vt:vector size="41" baseType="lpstr">
      <vt:lpstr>Diseño predeterminado</vt:lpstr>
      <vt:lpstr>Imagen</vt:lpstr>
      <vt:lpstr>Lo que hay que ver en…</vt:lpstr>
      <vt:lpstr>Presentación de PowerPoint</vt:lpstr>
      <vt:lpstr>Presentación de PowerPoint</vt:lpstr>
      <vt:lpstr>Introducción</vt:lpstr>
      <vt:lpstr>Reflexión especular</vt:lpstr>
      <vt:lpstr>Reflexión especular</vt:lpstr>
      <vt:lpstr>Reflexión especular</vt:lpstr>
      <vt:lpstr>Presentación de PowerPoint</vt:lpstr>
      <vt:lpstr>Refracción en superficie plana</vt:lpstr>
      <vt:lpstr>Lupa</vt:lpstr>
      <vt:lpstr>Lupa</vt:lpstr>
      <vt:lpstr>Presentación de PowerPoint</vt:lpstr>
      <vt:lpstr>Lupa</vt:lpstr>
      <vt:lpstr>Presentación de PowerPoint</vt:lpstr>
      <vt:lpstr>Presentación de PowerPoint</vt:lpstr>
      <vt:lpstr>Presentación de PowerPoint</vt:lpstr>
      <vt:lpstr>Sextante</vt:lpstr>
      <vt:lpstr>Presentación de PowerPoint</vt:lpstr>
      <vt:lpstr>Presentación de PowerPoint</vt:lpstr>
      <vt:lpstr>Presentación de PowerPoint</vt:lpstr>
      <vt:lpstr>Presentación de PowerPoint</vt:lpstr>
      <vt:lpstr>Anteojo terrestre - Catalejo</vt:lpstr>
      <vt:lpstr>Anteojo terrestre - Catalejo</vt:lpstr>
      <vt:lpstr>Anteojo terrestre - Catalejo</vt:lpstr>
      <vt:lpstr>Anteojo terrestre - Catalejo</vt:lpstr>
      <vt:lpstr>Presentación de PowerPoint</vt:lpstr>
      <vt:lpstr>Presentación de PowerPoint</vt:lpstr>
      <vt:lpstr>Presentación de PowerPoint</vt:lpstr>
      <vt:lpstr>Anteojo terrestre - Catalejo</vt:lpstr>
      <vt:lpstr>Anteojo terrestre - Catalejo</vt:lpstr>
      <vt:lpstr>Anteojo terrestre - Catalejo</vt:lpstr>
      <vt:lpstr>Anteojo terrestre - Catalejo</vt:lpstr>
      <vt:lpstr>Anteojo terrestre - Catalejo</vt:lpstr>
      <vt:lpstr>Anteojo terrestre - Catalejo</vt:lpstr>
      <vt:lpstr>Anteojo terrestre - Catalejo</vt:lpstr>
      <vt:lpstr>Anteojo terrestre - Catalejo</vt:lpstr>
      <vt:lpstr>Anteojo terrestre - Catalejo</vt:lpstr>
      <vt:lpstr>Enfoque a distintos planos</vt:lpstr>
      <vt:lpstr>Presentación de PowerPoint</vt:lpstr>
    </vt:vector>
  </TitlesOfParts>
  <Company>DOO-UPC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 que hay que ver en…</dc:title>
  <dc:creator>maria</dc:creator>
  <cp:lastModifiedBy>María S. Millán</cp:lastModifiedBy>
  <cp:revision>94</cp:revision>
  <dcterms:created xsi:type="dcterms:W3CDTF">2013-12-09T17:05:31Z</dcterms:created>
  <dcterms:modified xsi:type="dcterms:W3CDTF">2018-10-25T14:22:52Z</dcterms:modified>
</cp:coreProperties>
</file>